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aleway"/>
      <p:regular r:id="rId34"/>
      <p:bold r:id="rId35"/>
      <p:italic r:id="rId36"/>
      <p:boldItalic r:id="rId37"/>
    </p:embeddedFon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E9F1EC8-CABE-41B8-B46B-3ED03ED327FF}">
  <a:tblStyle styleId="{5E9F1EC8-CABE-41B8-B46B-3ED03ED327F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4.xml"/><Relationship Id="rId41" Type="http://schemas.openxmlformats.org/officeDocument/2006/relationships/font" Target="fonts/Lato-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aleway-bold.fntdata"/><Relationship Id="rId12" Type="http://schemas.openxmlformats.org/officeDocument/2006/relationships/slide" Target="slides/slide6.xml"/><Relationship Id="rId34" Type="http://schemas.openxmlformats.org/officeDocument/2006/relationships/font" Target="fonts/Raleway-regular.fntdata"/><Relationship Id="rId15" Type="http://schemas.openxmlformats.org/officeDocument/2006/relationships/slide" Target="slides/slide9.xml"/><Relationship Id="rId37" Type="http://schemas.openxmlformats.org/officeDocument/2006/relationships/font" Target="fonts/Raleway-boldItalic.fntdata"/><Relationship Id="rId14" Type="http://schemas.openxmlformats.org/officeDocument/2006/relationships/slide" Target="slides/slide8.xml"/><Relationship Id="rId36" Type="http://schemas.openxmlformats.org/officeDocument/2006/relationships/font" Target="fonts/Raleway-italic.fntdata"/><Relationship Id="rId17" Type="http://schemas.openxmlformats.org/officeDocument/2006/relationships/slide" Target="slides/slide11.xml"/><Relationship Id="rId39" Type="http://schemas.openxmlformats.org/officeDocument/2006/relationships/font" Target="fonts/Lato-bold.fntdata"/><Relationship Id="rId16" Type="http://schemas.openxmlformats.org/officeDocument/2006/relationships/slide" Target="slides/slide10.xml"/><Relationship Id="rId38" Type="http://schemas.openxmlformats.org/officeDocument/2006/relationships/font" Target="fonts/Lat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GCxEP8R6MQ"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5bef9ad5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5bef9ad5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Hand out Myers Briggs Personality Sheet</a:t>
            </a:r>
            <a:endParaRPr/>
          </a:p>
          <a:p>
            <a:pPr indent="0" lvl="0" marL="0" rtl="0" algn="l">
              <a:spcBef>
                <a:spcPts val="0"/>
              </a:spcBef>
              <a:spcAft>
                <a:spcPts val="0"/>
              </a:spcAft>
              <a:buNone/>
            </a:pPr>
            <a:r>
              <a:rPr lang="en"/>
              <a:t>Hand out Characteristics &amp; Strengths of Supervisory Personality sheet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Debrief as a large group</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45554d5aa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45554d5aa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45554d5aa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45554d5aa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642ce07a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642ce07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Hand out Weekly Meeting Form sample</a:t>
            </a:r>
            <a:endParaRPr/>
          </a:p>
          <a:p>
            <a:pPr indent="0" lvl="0" marL="0" rtl="0" algn="l">
              <a:lnSpc>
                <a:spcPct val="100000"/>
              </a:lnSpc>
              <a:spcBef>
                <a:spcPts val="0"/>
              </a:spcBef>
              <a:spcAft>
                <a:spcPts val="0"/>
              </a:spcAft>
              <a:buNone/>
            </a:pPr>
            <a:r>
              <a:t/>
            </a:r>
            <a:endParaRPr/>
          </a:p>
          <a:p>
            <a:pPr indent="0" lvl="0" marL="0" rtl="0" algn="l">
              <a:lnSpc>
                <a:spcPct val="115000"/>
              </a:lnSpc>
              <a:spcBef>
                <a:spcPts val="0"/>
              </a:spcBef>
              <a:spcAft>
                <a:spcPts val="0"/>
              </a:spcAft>
              <a:buNone/>
            </a:pPr>
            <a:r>
              <a:rPr lang="en">
                <a:latin typeface="Lato"/>
                <a:ea typeface="Lato"/>
                <a:cs typeface="Lato"/>
                <a:sym typeface="Lato"/>
              </a:rPr>
              <a:t>Knowledge and skills are changeable whereas talents and personality are less so</a:t>
            </a:r>
            <a:endParaRPr/>
          </a:p>
          <a:p>
            <a:pPr indent="0" lvl="0" marL="0" rtl="0" algn="l">
              <a:lnSpc>
                <a:spcPct val="100000"/>
              </a:lnSpc>
              <a:spcBef>
                <a:spcPts val="16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45554d5a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45554d5a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200">
                <a:latin typeface="Calibri"/>
                <a:ea typeface="Calibri"/>
                <a:cs typeface="Calibri"/>
                <a:sym typeface="Calibri"/>
              </a:rPr>
              <a:t>The research tells us that there are some really ineffective models of supervision that just don’t work.</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I bet some of us experienced these when we were doing our fieldwork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45554d5a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45554d5a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200">
                <a:latin typeface="Calibri"/>
                <a:ea typeface="Calibri"/>
                <a:cs typeface="Calibri"/>
                <a:sym typeface="Calibri"/>
              </a:rPr>
              <a:t>And the research tells us that there are many effective models of supervision and these are…go through first 3. No way we can go through all of these, just know they exist and check out some of the references for more information.</a:t>
            </a:r>
            <a:endParaRPr sz="1200">
              <a:latin typeface="Calibri"/>
              <a:ea typeface="Calibri"/>
              <a:cs typeface="Calibri"/>
              <a:sym typeface="Calibri"/>
            </a:endParaRPr>
          </a:p>
          <a:p>
            <a:pPr indent="0" lvl="0" marL="0" rtl="0" algn="l">
              <a:lnSpc>
                <a:spcPct val="115000"/>
              </a:lnSpc>
              <a:spcBef>
                <a:spcPts val="0"/>
              </a:spcBef>
              <a:spcAft>
                <a:spcPts val="0"/>
              </a:spcAft>
              <a:buClr>
                <a:srgbClr val="000000"/>
              </a:buClr>
              <a:buSzPts val="1100"/>
              <a:buFont typeface="Arial"/>
              <a:buNone/>
            </a:pPr>
            <a:r>
              <a:rPr lang="en" sz="1200">
                <a:latin typeface="Calibri"/>
                <a:ea typeface="Calibri"/>
                <a:cs typeface="Calibri"/>
                <a:sym typeface="Calibri"/>
              </a:rPr>
              <a:t>However, it’s not one-size fits all (as we saw on the previous slide). It really takes selecting the model that works best for you based on your style and strengths and for your particular student.</a:t>
            </a:r>
            <a:endParaRPr sz="1200">
              <a:latin typeface="Calibri"/>
              <a:ea typeface="Calibri"/>
              <a:cs typeface="Calibri"/>
              <a:sym typeface="Calibri"/>
            </a:endParaRPr>
          </a:p>
          <a:p>
            <a:pPr indent="0" lvl="0" marL="0" rtl="0" algn="l">
              <a:lnSpc>
                <a:spcPct val="115000"/>
              </a:lnSpc>
              <a:spcBef>
                <a:spcPts val="0"/>
              </a:spcBef>
              <a:spcAft>
                <a:spcPts val="0"/>
              </a:spcAft>
              <a:buClr>
                <a:srgbClr val="000000"/>
              </a:buClr>
              <a:buSzPts val="1100"/>
              <a:buFont typeface="Arial"/>
              <a:buNone/>
            </a:pPr>
            <a:r>
              <a:rPr lang="en" sz="1200">
                <a:latin typeface="Calibri"/>
                <a:ea typeface="Calibri"/>
                <a:cs typeface="Calibri"/>
                <a:sym typeface="Calibri"/>
              </a:rPr>
              <a:t>Which is where this Situational Leadership Model comes in. The is actually more of a leadership/management model but there’s been some research to show that it has been effective in nursing and athletic training.</a:t>
            </a:r>
            <a:endParaRPr sz="12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45554d5a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45554d5aa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45554d5a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45554d5a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 question - How does this model apply to fieldwork education?</a:t>
            </a:r>
            <a:endParaRPr/>
          </a:p>
          <a:p>
            <a:pPr indent="0" lvl="0" marL="0" rtl="0" algn="l">
              <a:spcBef>
                <a:spcPts val="0"/>
              </a:spcBef>
              <a:spcAft>
                <a:spcPts val="0"/>
              </a:spcAft>
              <a:buNone/>
            </a:pPr>
            <a:r>
              <a:rPr lang="en"/>
              <a:t>Leadership = Influence</a:t>
            </a:r>
            <a:endParaRPr/>
          </a:p>
          <a:p>
            <a:pPr indent="0" lvl="0" marL="0" rtl="0" algn="l">
              <a:spcBef>
                <a:spcPts val="0"/>
              </a:spcBef>
              <a:spcAft>
                <a:spcPts val="0"/>
              </a:spcAft>
              <a:buNone/>
            </a:pPr>
            <a:r>
              <a:rPr lang="en"/>
              <a:t>Like the PEO of supervision</a:t>
            </a:r>
            <a:endParaRPr/>
          </a:p>
          <a:p>
            <a:pPr indent="0" lvl="0" marL="0" rtl="0" algn="l">
              <a:spcBef>
                <a:spcPts val="0"/>
              </a:spcBef>
              <a:spcAft>
                <a:spcPts val="0"/>
              </a:spcAft>
              <a:buNone/>
            </a:pPr>
            <a:r>
              <a:rPr lang="en"/>
              <a:t>Student examples: high motivation, low skill (JH) and low motivation, high skill (MB)</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548ba4b9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48ba4b9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48ba4b93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48ba4b93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45554d5aa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45554d5a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generate some ideas based on the strengths and the wisdom in the room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48ba4b93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48ba4b93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48ba4b93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48ba4b93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https://www.youtube.com/watch?v=sGCxEP8R6MQ</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45554d5aa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45554d5aa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questions in table groups</a:t>
            </a:r>
            <a:endParaRPr/>
          </a:p>
          <a:p>
            <a:pPr indent="0" lvl="0" marL="0" rtl="0" algn="l">
              <a:spcBef>
                <a:spcPts val="0"/>
              </a:spcBef>
              <a:spcAft>
                <a:spcPts val="0"/>
              </a:spcAft>
              <a:buNone/>
            </a:pPr>
            <a:r>
              <a:rPr lang="en"/>
              <a:t>Share out with large group</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48ba4b93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48ba4b93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48ba4b93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48ba4b93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548ba4b93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548ba4b93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45554d5a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45554d5a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Scenarios 1, 3, and 5 on the flash drive from the Costa text (starting on p 259)</a:t>
            </a:r>
            <a:endParaRPr/>
          </a:p>
          <a:p>
            <a:pPr indent="0" lvl="0" marL="0" rtl="0" algn="l">
              <a:spcBef>
                <a:spcPts val="0"/>
              </a:spcBef>
              <a:spcAft>
                <a:spcPts val="0"/>
              </a:spcAft>
              <a:buNone/>
            </a:pPr>
            <a:r>
              <a:rPr lang="en"/>
              <a:t>Discuss in small groups at table</a:t>
            </a:r>
            <a:endParaRPr/>
          </a:p>
          <a:p>
            <a:pPr indent="0" lvl="0" marL="0" rtl="0" algn="l">
              <a:spcBef>
                <a:spcPts val="0"/>
              </a:spcBef>
              <a:spcAft>
                <a:spcPts val="0"/>
              </a:spcAft>
              <a:buNone/>
            </a:pPr>
            <a:r>
              <a:rPr lang="en"/>
              <a:t>Share out with large group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OTA becoming OT</a:t>
            </a:r>
            <a:br>
              <a:rPr lang="en"/>
            </a:br>
            <a:r>
              <a:rPr lang="en"/>
              <a:t>Complex case at week 12</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548ba4b93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548ba4b93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45554d5a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45554d5a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What is a strengths-based approach and why is it important?</a:t>
            </a:r>
            <a:endParaRPr/>
          </a:p>
          <a:p>
            <a:pPr indent="-298450" lvl="0" marL="457200" rtl="0" algn="l">
              <a:lnSpc>
                <a:spcPct val="100000"/>
              </a:lnSpc>
              <a:spcBef>
                <a:spcPts val="0"/>
              </a:spcBef>
              <a:spcAft>
                <a:spcPts val="0"/>
              </a:spcAft>
              <a:buSzPts val="1100"/>
              <a:buChar char="●"/>
            </a:pPr>
            <a:r>
              <a:rPr lang="en"/>
              <a:t>A shift in focus away from weaknesses to strengths</a:t>
            </a:r>
            <a:endParaRPr/>
          </a:p>
          <a:p>
            <a:pPr indent="-298450" lvl="0" marL="457200" rtl="0" algn="l">
              <a:lnSpc>
                <a:spcPct val="100000"/>
              </a:lnSpc>
              <a:spcBef>
                <a:spcPts val="0"/>
              </a:spcBef>
              <a:spcAft>
                <a:spcPts val="0"/>
              </a:spcAft>
              <a:buSzPts val="1100"/>
              <a:buChar char="●"/>
            </a:pPr>
            <a:r>
              <a:rPr lang="en"/>
              <a:t>Increases self-efficacy, moral, productivity, and </a:t>
            </a:r>
            <a:r>
              <a:rPr lang="en"/>
              <a:t>commitment</a:t>
            </a:r>
            <a:r>
              <a:rPr lang="en"/>
              <a:t> - motivation</a:t>
            </a:r>
            <a:endParaRPr/>
          </a:p>
          <a:p>
            <a:pPr indent="-298450" lvl="0" marL="457200" rtl="0" algn="l">
              <a:lnSpc>
                <a:spcPct val="100000"/>
              </a:lnSpc>
              <a:spcBef>
                <a:spcPts val="0"/>
              </a:spcBef>
              <a:spcAft>
                <a:spcPts val="0"/>
              </a:spcAft>
              <a:buSzPts val="1100"/>
              <a:buChar char="●"/>
            </a:pPr>
            <a:r>
              <a:rPr lang="en"/>
              <a:t>In this way, we’re really looking at more of a collaborative supervision approach.</a:t>
            </a:r>
            <a:endParaRPr/>
          </a:p>
          <a:p>
            <a:pPr indent="-298450" lvl="0" marL="457200" rtl="0" algn="l">
              <a:lnSpc>
                <a:spcPct val="100000"/>
              </a:lnSpc>
              <a:spcBef>
                <a:spcPts val="0"/>
              </a:spcBef>
              <a:spcAft>
                <a:spcPts val="0"/>
              </a:spcAft>
              <a:buSzPts val="1100"/>
              <a:buChar char="●"/>
            </a:pPr>
            <a:r>
              <a:rPr lang="en"/>
              <a:t>Watch video clip</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It’s i</a:t>
            </a:r>
            <a:r>
              <a:rPr lang="en"/>
              <a:t>mportant to work from a strengths-based, rather than a deficit-based,  perspective, both in terms of ourselves as well as working with students. We need to recognize that we and our students each bring strengths, experiences, and expertise to the supervisory relationship.</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This is similar to understanding different learning styles and asking our students how they learn best, and having that understanding of ourselves, we can also seek to understand our own and our student’s areas of strength and use those as building blocks.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Fieldwork educators wear many hats (as you see in the graphic) and may have more strengths in one area vs another. FWE’s are leaders - will talk about later in the session.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45554d5a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45554d5a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642ce07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642ce07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45554d5a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45554d5a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 chart paper with strengths at front of room to reference </a:t>
            </a:r>
            <a:endParaRPr/>
          </a:p>
          <a:p>
            <a:pPr indent="0" lvl="0" marL="0" rtl="0" algn="l">
              <a:spcBef>
                <a:spcPts val="0"/>
              </a:spcBef>
              <a:spcAft>
                <a:spcPts val="0"/>
              </a:spcAft>
              <a:buNone/>
            </a:pPr>
            <a:r>
              <a:rPr lang="en"/>
              <a:t>Debrief on collective strengths as a large group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0fd1feee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0fd1feee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0fd1feee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0fd1feee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5bef9ad5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5bef9ad5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Lots of resources out there for identifying strengths in ourselves and in our students</a:t>
            </a:r>
            <a:endParaRPr/>
          </a:p>
          <a:p>
            <a:pPr indent="0" lvl="0" marL="0" rtl="0" algn="l">
              <a:spcBef>
                <a:spcPts val="0"/>
              </a:spcBef>
              <a:spcAft>
                <a:spcPts val="0"/>
              </a:spcAft>
              <a:buNone/>
            </a:pPr>
            <a:r>
              <a:rPr lang="en"/>
              <a:t>Any other examples you have used?</a:t>
            </a:r>
            <a:endParaRPr/>
          </a:p>
          <a:p>
            <a:pPr indent="0" lvl="0" marL="0" rtl="0" algn="l">
              <a:spcBef>
                <a:spcPts val="0"/>
              </a:spcBef>
              <a:spcAft>
                <a:spcPts val="0"/>
              </a:spcAft>
              <a:buNone/>
            </a:pPr>
            <a:r>
              <a:rPr lang="en"/>
              <a:t>Bring StrenghtsFinder book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5qD_6yIKXb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situational.com/what-differentiates-the-situational-leader/" TargetMode="External"/><Relationship Id="rId4" Type="http://schemas.openxmlformats.org/officeDocument/2006/relationships/hyperlink" Target="https://online.stu.edu/articles/education/what-is-situational-leadership.aspx" TargetMode="External"/><Relationship Id="rId5" Type="http://schemas.openxmlformats.org/officeDocument/2006/relationships/hyperlink" Target="https://www.kenblanchard.com/Products-Services/Situational-Leadership-II" TargetMode="External"/><Relationship Id="rId6" Type="http://schemas.openxmlformats.org/officeDocument/2006/relationships/hyperlink" Target="https://uwm.edu/mcwp/strengths-based-feedbac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nnovativeresources.org/strengths-based-supervision/" TargetMode="External"/><Relationship Id="rId4" Type="http://schemas.openxmlformats.org/officeDocument/2006/relationships/hyperlink" Target="https://www.youtube.com/watch?v=eGaEAzqWeQ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hyperlink" Target="https://www.gallupstrengthscenter.com/home/en-us" TargetMode="External"/><Relationship Id="rId9" Type="http://schemas.openxmlformats.org/officeDocument/2006/relationships/hyperlink" Target="http://www.humanmetrics.com/cgi-win/jtypes2.asp" TargetMode="External"/><Relationship Id="rId5" Type="http://schemas.openxmlformats.org/officeDocument/2006/relationships/image" Target="../media/image1.jpg"/><Relationship Id="rId6" Type="http://schemas.openxmlformats.org/officeDocument/2006/relationships/hyperlink" Target="https://gostraighttalk.com/" TargetMode="External"/><Relationship Id="rId7" Type="http://schemas.openxmlformats.org/officeDocument/2006/relationships/image" Target="../media/image4.png"/><Relationship Id="rId8" Type="http://schemas.openxmlformats.org/officeDocument/2006/relationships/hyperlink" Target="https://www.myersbriggs.org/my-mbti-personality-typ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Strengths-Based Student Supervision</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2019 MOTEC Fieldwork Educator Day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Identifying Personality Type &amp; Corresponding Supervisory Strengths &amp; Characteristics</a:t>
            </a:r>
            <a:endParaRPr/>
          </a:p>
        </p:txBody>
      </p:sp>
      <p:sp>
        <p:nvSpPr>
          <p:cNvPr id="155" name="Google Shape;155;p22"/>
          <p:cNvSpPr txBox="1"/>
          <p:nvPr>
            <p:ph idx="1" type="body"/>
          </p:nvPr>
        </p:nvSpPr>
        <p:spPr>
          <a:xfrm>
            <a:off x="729450" y="2275100"/>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latin typeface="Arial"/>
                <a:ea typeface="Arial"/>
                <a:cs typeface="Arial"/>
                <a:sym typeface="Arial"/>
              </a:rPr>
              <a:t>Identify your personality type using the handout based on the Myers Briggs Personality Inventory</a:t>
            </a:r>
            <a:endParaRPr sz="1800">
              <a:latin typeface="Arial"/>
              <a:ea typeface="Arial"/>
              <a:cs typeface="Arial"/>
              <a:sym typeface="Arial"/>
            </a:endParaRPr>
          </a:p>
          <a:p>
            <a:pPr indent="-342900" lvl="0" marL="457200" rtl="0" algn="l">
              <a:spcBef>
                <a:spcPts val="0"/>
              </a:spcBef>
              <a:spcAft>
                <a:spcPts val="0"/>
              </a:spcAft>
              <a:buSzPts val="1800"/>
              <a:buFont typeface="Arial"/>
              <a:buAutoNum type="arabicPeriod"/>
            </a:pPr>
            <a:r>
              <a:rPr lang="en" sz="1800">
                <a:latin typeface="Arial"/>
                <a:ea typeface="Arial"/>
                <a:cs typeface="Arial"/>
                <a:sym typeface="Arial"/>
              </a:rPr>
              <a:t>Write your personality type (letters) on the sticky tag and place it on your person</a:t>
            </a:r>
            <a:endParaRPr sz="1800">
              <a:latin typeface="Arial"/>
              <a:ea typeface="Arial"/>
              <a:cs typeface="Arial"/>
              <a:sym typeface="Arial"/>
            </a:endParaRPr>
          </a:p>
          <a:p>
            <a:pPr indent="-342900" lvl="0" marL="457200" rtl="0" algn="l">
              <a:spcBef>
                <a:spcPts val="0"/>
              </a:spcBef>
              <a:spcAft>
                <a:spcPts val="0"/>
              </a:spcAft>
              <a:buSzPts val="1800"/>
              <a:buFont typeface="Arial"/>
              <a:buAutoNum type="arabicPeriod"/>
            </a:pPr>
            <a:r>
              <a:rPr lang="en" sz="1800">
                <a:latin typeface="Arial"/>
                <a:ea typeface="Arial"/>
                <a:cs typeface="Arial"/>
                <a:sym typeface="Arial"/>
              </a:rPr>
              <a:t>Find a partner who has a different personality type from your own</a:t>
            </a:r>
            <a:endParaRPr sz="1800">
              <a:latin typeface="Arial"/>
              <a:ea typeface="Arial"/>
              <a:cs typeface="Arial"/>
              <a:sym typeface="Arial"/>
            </a:endParaRPr>
          </a:p>
          <a:p>
            <a:pPr indent="-342900" lvl="0" marL="457200" rtl="0" algn="l">
              <a:spcBef>
                <a:spcPts val="0"/>
              </a:spcBef>
              <a:spcAft>
                <a:spcPts val="0"/>
              </a:spcAft>
              <a:buSzPts val="1800"/>
              <a:buFont typeface="Arial"/>
              <a:buAutoNum type="arabicPeriod"/>
            </a:pPr>
            <a:r>
              <a:rPr lang="en" sz="1800">
                <a:latin typeface="Arial"/>
                <a:ea typeface="Arial"/>
                <a:cs typeface="Arial"/>
                <a:sym typeface="Arial"/>
              </a:rPr>
              <a:t>Using the </a:t>
            </a:r>
            <a:r>
              <a:rPr lang="en" sz="1800">
                <a:latin typeface="Arial"/>
                <a:ea typeface="Arial"/>
                <a:cs typeface="Arial"/>
                <a:sym typeface="Arial"/>
              </a:rPr>
              <a:t>Characteristics</a:t>
            </a:r>
            <a:r>
              <a:rPr lang="en" sz="1800">
                <a:latin typeface="Arial"/>
                <a:ea typeface="Arial"/>
                <a:cs typeface="Arial"/>
                <a:sym typeface="Arial"/>
              </a:rPr>
              <a:t> &amp; Strengths of </a:t>
            </a:r>
            <a:r>
              <a:rPr lang="en" sz="1800">
                <a:latin typeface="Arial"/>
                <a:ea typeface="Arial"/>
                <a:cs typeface="Arial"/>
                <a:sym typeface="Arial"/>
              </a:rPr>
              <a:t>Supervisory</a:t>
            </a:r>
            <a:r>
              <a:rPr lang="en" sz="1800">
                <a:latin typeface="Arial"/>
                <a:ea typeface="Arial"/>
                <a:cs typeface="Arial"/>
                <a:sym typeface="Arial"/>
              </a:rPr>
              <a:t> Personality </a:t>
            </a:r>
            <a:r>
              <a:rPr lang="en" sz="1800">
                <a:latin typeface="Arial"/>
                <a:ea typeface="Arial"/>
                <a:cs typeface="Arial"/>
                <a:sym typeface="Arial"/>
              </a:rPr>
              <a:t>Dimension</a:t>
            </a:r>
            <a:r>
              <a:rPr lang="en" sz="1800">
                <a:latin typeface="Arial"/>
                <a:ea typeface="Arial"/>
                <a:cs typeface="Arial"/>
                <a:sym typeface="Arial"/>
              </a:rPr>
              <a:t> handout, discuss your strengths and areas of growth in terms of supervision with your partner</a:t>
            </a:r>
            <a:endParaRPr sz="18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Characteristics of Effective Fieldwork Educators &amp; Models of Effective Student Supervision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Characteristics of Effective Fieldwork Educators</a:t>
            </a:r>
            <a:endParaRPr/>
          </a:p>
        </p:txBody>
      </p:sp>
      <p:sp>
        <p:nvSpPr>
          <p:cNvPr id="166" name="Google Shape;166;p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lnSpc>
                <a:spcPct val="90000"/>
              </a:lnSpc>
              <a:spcBef>
                <a:spcPts val="1200"/>
              </a:spcBef>
              <a:spcAft>
                <a:spcPts val="0"/>
              </a:spcAft>
              <a:buSzPts val="1800"/>
              <a:buChar char="●"/>
            </a:pPr>
            <a:r>
              <a:rPr lang="en" sz="1800"/>
              <a:t> Sets clear and appropriate expectations up front</a:t>
            </a:r>
            <a:endParaRPr sz="1800"/>
          </a:p>
          <a:p>
            <a:pPr indent="-342900" lvl="0" marL="457200" rtl="0" algn="l">
              <a:lnSpc>
                <a:spcPct val="90000"/>
              </a:lnSpc>
              <a:spcBef>
                <a:spcPts val="0"/>
              </a:spcBef>
              <a:spcAft>
                <a:spcPts val="0"/>
              </a:spcAft>
              <a:buSzPts val="1800"/>
              <a:buChar char="●"/>
            </a:pPr>
            <a:r>
              <a:rPr lang="en" sz="1800"/>
              <a:t> Builds a good rapport with student</a:t>
            </a:r>
            <a:endParaRPr sz="1800"/>
          </a:p>
          <a:p>
            <a:pPr indent="-342900" lvl="0" marL="457200" rtl="0" algn="l">
              <a:lnSpc>
                <a:spcPct val="90000"/>
              </a:lnSpc>
              <a:spcBef>
                <a:spcPts val="0"/>
              </a:spcBef>
              <a:spcAft>
                <a:spcPts val="0"/>
              </a:spcAft>
              <a:buSzPts val="1800"/>
              <a:buChar char="●"/>
            </a:pPr>
            <a:r>
              <a:rPr lang="en" sz="1800"/>
              <a:t> Collaborates with student and others</a:t>
            </a:r>
            <a:endParaRPr sz="1800"/>
          </a:p>
          <a:p>
            <a:pPr indent="-342900" lvl="0" marL="457200" rtl="0" algn="l">
              <a:lnSpc>
                <a:spcPct val="90000"/>
              </a:lnSpc>
              <a:spcBef>
                <a:spcPts val="0"/>
              </a:spcBef>
              <a:spcAft>
                <a:spcPts val="0"/>
              </a:spcAft>
              <a:buSzPts val="1800"/>
              <a:buChar char="●"/>
            </a:pPr>
            <a:r>
              <a:rPr lang="en" sz="1800"/>
              <a:t> Individualizes type and level of supervision to student needs</a:t>
            </a:r>
            <a:endParaRPr sz="1800"/>
          </a:p>
          <a:p>
            <a:pPr indent="-342900" lvl="0" marL="457200" rtl="0" algn="l">
              <a:lnSpc>
                <a:spcPct val="90000"/>
              </a:lnSpc>
              <a:spcBef>
                <a:spcPts val="0"/>
              </a:spcBef>
              <a:spcAft>
                <a:spcPts val="0"/>
              </a:spcAft>
              <a:buSzPts val="1800"/>
              <a:buChar char="●"/>
            </a:pPr>
            <a:r>
              <a:rPr lang="en" sz="1800"/>
              <a:t> Provides clear, specific, timely feedback</a:t>
            </a:r>
            <a:endParaRPr sz="1800"/>
          </a:p>
          <a:p>
            <a:pPr indent="-342900" lvl="0" marL="457200" rtl="0" algn="l">
              <a:lnSpc>
                <a:spcPct val="90000"/>
              </a:lnSpc>
              <a:spcBef>
                <a:spcPts val="0"/>
              </a:spcBef>
              <a:spcAft>
                <a:spcPts val="0"/>
              </a:spcAft>
              <a:buSzPts val="1800"/>
              <a:buChar char="●"/>
            </a:pPr>
            <a:r>
              <a:rPr lang="en" sz="1800"/>
              <a:t> Demonstrates strong clinical skills</a:t>
            </a:r>
            <a:endParaRPr sz="1800"/>
          </a:p>
          <a:p>
            <a:pPr indent="-342900" lvl="0" marL="457200" rtl="0" algn="l">
              <a:lnSpc>
                <a:spcPct val="90000"/>
              </a:lnSpc>
              <a:spcBef>
                <a:spcPts val="0"/>
              </a:spcBef>
              <a:spcAft>
                <a:spcPts val="0"/>
              </a:spcAft>
              <a:buSzPts val="1800"/>
              <a:buChar char="●"/>
            </a:pPr>
            <a:r>
              <a:rPr lang="en" sz="1800"/>
              <a:t> Demonstrates professionalism and ethical behavior</a:t>
            </a:r>
            <a:endParaRPr sz="1800"/>
          </a:p>
          <a:p>
            <a:pPr indent="-342900" lvl="0" marL="457200" rtl="0" algn="l">
              <a:lnSpc>
                <a:spcPct val="90000"/>
              </a:lnSpc>
              <a:spcBef>
                <a:spcPts val="0"/>
              </a:spcBef>
              <a:spcAft>
                <a:spcPts val="0"/>
              </a:spcAft>
              <a:buSzPts val="1800"/>
              <a:buChar char="●"/>
            </a:pPr>
            <a:r>
              <a:rPr lang="en" sz="1800"/>
              <a:t> Demonstrates good interpersonal communication and skills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Give Strengths-Based Feedback</a:t>
            </a:r>
            <a:endParaRPr/>
          </a:p>
        </p:txBody>
      </p:sp>
      <p:sp>
        <p:nvSpPr>
          <p:cNvPr id="172" name="Google Shape;172;p2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Adopt a strengths-based approach as the primary means for giving feedback</a:t>
            </a:r>
            <a:endParaRPr sz="1800"/>
          </a:p>
          <a:p>
            <a:pPr indent="-317500" lvl="1" marL="914400" rtl="0" algn="l">
              <a:spcBef>
                <a:spcPts val="0"/>
              </a:spcBef>
              <a:spcAft>
                <a:spcPts val="0"/>
              </a:spcAft>
              <a:buSzPts val="1400"/>
              <a:buChar char="○"/>
            </a:pPr>
            <a:r>
              <a:rPr lang="en" sz="1400"/>
              <a:t>Identify student’s strengths</a:t>
            </a:r>
            <a:endParaRPr sz="1400"/>
          </a:p>
          <a:p>
            <a:pPr indent="-317500" lvl="1" marL="914400" rtl="0" algn="l">
              <a:spcBef>
                <a:spcPts val="0"/>
              </a:spcBef>
              <a:spcAft>
                <a:spcPts val="0"/>
              </a:spcAft>
              <a:buSzPts val="1400"/>
              <a:buChar char="○"/>
            </a:pPr>
            <a:r>
              <a:rPr lang="en" sz="1400"/>
              <a:t>Provide positive feedback based on those strengths</a:t>
            </a:r>
            <a:endParaRPr sz="1400"/>
          </a:p>
          <a:p>
            <a:pPr indent="-317500" lvl="1" marL="914400" rtl="0" algn="l">
              <a:spcBef>
                <a:spcPts val="0"/>
              </a:spcBef>
              <a:spcAft>
                <a:spcPts val="0"/>
              </a:spcAft>
              <a:buSzPts val="1400"/>
              <a:buChar char="○"/>
            </a:pPr>
            <a:r>
              <a:rPr lang="en" sz="1400"/>
              <a:t>Ask student to improve by making continued use of </a:t>
            </a:r>
            <a:r>
              <a:rPr lang="en" sz="1400"/>
              <a:t>strengths</a:t>
            </a:r>
            <a:endParaRPr sz="1400"/>
          </a:p>
          <a:p>
            <a:pPr indent="-342900" lvl="0" marL="457200" rtl="0" algn="l">
              <a:spcBef>
                <a:spcPts val="0"/>
              </a:spcBef>
              <a:spcAft>
                <a:spcPts val="0"/>
              </a:spcAft>
              <a:buSzPts val="1800"/>
              <a:buChar char="●"/>
            </a:pPr>
            <a:r>
              <a:rPr lang="en" sz="1800"/>
              <a:t>Closely link any negative feedback to knowledge and skills rather than talents or personality</a:t>
            </a:r>
            <a:endParaRPr sz="1400"/>
          </a:p>
          <a:p>
            <a:pPr indent="-317500" lvl="1" marL="914400" rtl="0" algn="l">
              <a:spcBef>
                <a:spcPts val="0"/>
              </a:spcBef>
              <a:spcAft>
                <a:spcPts val="0"/>
              </a:spcAft>
              <a:buSzPts val="1400"/>
              <a:buChar char="○"/>
            </a:pPr>
            <a:r>
              <a:rPr lang="en" sz="1400"/>
              <a:t>Focus on observable behavior - not personality, praise, advice, or motivation</a:t>
            </a:r>
            <a:endParaRPr sz="1400"/>
          </a:p>
          <a:p>
            <a:pPr indent="-317500" lvl="1" marL="914400" rtl="0" algn="l">
              <a:spcBef>
                <a:spcPts val="0"/>
              </a:spcBef>
              <a:spcAft>
                <a:spcPts val="0"/>
              </a:spcAft>
              <a:buSzPts val="1400"/>
              <a:buChar char="○"/>
            </a:pPr>
            <a:r>
              <a:rPr lang="en" sz="1400"/>
              <a:t>Prioritize feedback - should be the amount a student can handle, not how much we want to give</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Ineffective Models of Student Supervision</a:t>
            </a:r>
            <a:endParaRPr/>
          </a:p>
        </p:txBody>
      </p:sp>
      <p:sp>
        <p:nvSpPr>
          <p:cNvPr id="178" name="Google Shape;178;p26"/>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17500" lvl="0" marL="457200" rtl="0" algn="l">
              <a:lnSpc>
                <a:spcPct val="90000"/>
              </a:lnSpc>
              <a:spcBef>
                <a:spcPts val="1200"/>
              </a:spcBef>
              <a:spcAft>
                <a:spcPts val="0"/>
              </a:spcAft>
              <a:buSzPts val="1400"/>
              <a:buChar char="●"/>
            </a:pPr>
            <a:r>
              <a:rPr lang="en" sz="1400"/>
              <a:t> No-model Model</a:t>
            </a:r>
            <a:endParaRPr sz="1400"/>
          </a:p>
          <a:p>
            <a:pPr indent="-317500" lvl="1" marL="914400" rtl="0" algn="l">
              <a:lnSpc>
                <a:spcPct val="90000"/>
              </a:lnSpc>
              <a:spcBef>
                <a:spcPts val="0"/>
              </a:spcBef>
              <a:spcAft>
                <a:spcPts val="0"/>
              </a:spcAft>
              <a:buSzPts val="1400"/>
              <a:buChar char="○"/>
            </a:pPr>
            <a:r>
              <a:rPr lang="en" sz="1400"/>
              <a:t>Assumption that good clinician = good supervisor</a:t>
            </a:r>
            <a:endParaRPr sz="1400"/>
          </a:p>
          <a:p>
            <a:pPr indent="-317500" lvl="1" marL="914400" rtl="0" algn="l">
              <a:lnSpc>
                <a:spcPct val="90000"/>
              </a:lnSpc>
              <a:spcBef>
                <a:spcPts val="0"/>
              </a:spcBef>
              <a:spcAft>
                <a:spcPts val="0"/>
              </a:spcAft>
              <a:buSzPts val="1400"/>
              <a:buChar char="○"/>
            </a:pPr>
            <a:r>
              <a:rPr lang="en" sz="1400"/>
              <a:t>Supervisor has no training in supervision or education</a:t>
            </a:r>
            <a:endParaRPr sz="1400"/>
          </a:p>
          <a:p>
            <a:pPr indent="-317500" lvl="1" marL="914400" rtl="0" algn="l">
              <a:lnSpc>
                <a:spcPct val="90000"/>
              </a:lnSpc>
              <a:spcBef>
                <a:spcPts val="0"/>
              </a:spcBef>
              <a:spcAft>
                <a:spcPts val="0"/>
              </a:spcAft>
              <a:buSzPts val="1400"/>
              <a:buChar char="○"/>
            </a:pPr>
            <a:r>
              <a:rPr lang="en" sz="1400"/>
              <a:t>Lots of time spent putting out fires, don’t know what to do proactively</a:t>
            </a:r>
            <a:endParaRPr sz="1400"/>
          </a:p>
          <a:p>
            <a:pPr indent="-317500" lvl="0" marL="457200" rtl="0" algn="l">
              <a:lnSpc>
                <a:spcPct val="90000"/>
              </a:lnSpc>
              <a:spcBef>
                <a:spcPts val="0"/>
              </a:spcBef>
              <a:spcAft>
                <a:spcPts val="0"/>
              </a:spcAft>
              <a:buSzPts val="1400"/>
              <a:buChar char="●"/>
            </a:pPr>
            <a:r>
              <a:rPr lang="en" sz="1400"/>
              <a:t> Expert Model</a:t>
            </a:r>
            <a:endParaRPr sz="1400"/>
          </a:p>
          <a:p>
            <a:pPr indent="-317500" lvl="1" marL="914400" rtl="0" algn="l">
              <a:lnSpc>
                <a:spcPct val="90000"/>
              </a:lnSpc>
              <a:spcBef>
                <a:spcPts val="0"/>
              </a:spcBef>
              <a:spcAft>
                <a:spcPts val="0"/>
              </a:spcAft>
              <a:buSzPts val="1400"/>
              <a:buChar char="○"/>
            </a:pPr>
            <a:r>
              <a:rPr lang="en" sz="1400"/>
              <a:t>Top down, no collaboration</a:t>
            </a:r>
            <a:endParaRPr sz="1400"/>
          </a:p>
          <a:p>
            <a:pPr indent="-317500" lvl="1" marL="914400" rtl="0" algn="l">
              <a:lnSpc>
                <a:spcPct val="90000"/>
              </a:lnSpc>
              <a:spcBef>
                <a:spcPts val="0"/>
              </a:spcBef>
              <a:spcAft>
                <a:spcPts val="0"/>
              </a:spcAft>
              <a:buSzPts val="1400"/>
              <a:buChar char="○"/>
            </a:pPr>
            <a:r>
              <a:rPr lang="en" sz="1400"/>
              <a:t>Student role is passive; student is expected to be “mini me” of supervisor</a:t>
            </a:r>
            <a:endParaRPr sz="1400"/>
          </a:p>
          <a:p>
            <a:pPr indent="-317500" lvl="0" marL="457200" rtl="0" algn="l">
              <a:lnSpc>
                <a:spcPct val="90000"/>
              </a:lnSpc>
              <a:spcBef>
                <a:spcPts val="0"/>
              </a:spcBef>
              <a:spcAft>
                <a:spcPts val="0"/>
              </a:spcAft>
              <a:buSzPts val="1400"/>
              <a:buChar char="●"/>
            </a:pPr>
            <a:r>
              <a:rPr lang="en" sz="1400"/>
              <a:t> One Size Fits All Model</a:t>
            </a:r>
            <a:endParaRPr sz="1400"/>
          </a:p>
          <a:p>
            <a:pPr indent="-317500" lvl="1" marL="914400" rtl="0" algn="l">
              <a:lnSpc>
                <a:spcPct val="90000"/>
              </a:lnSpc>
              <a:spcBef>
                <a:spcPts val="0"/>
              </a:spcBef>
              <a:spcAft>
                <a:spcPts val="0"/>
              </a:spcAft>
              <a:buSzPts val="1400"/>
              <a:buChar char="○"/>
            </a:pPr>
            <a:r>
              <a:rPr lang="en" sz="1400"/>
              <a:t> What worked for one student works for all student, no adaptability</a:t>
            </a:r>
            <a:endParaRPr sz="1400"/>
          </a:p>
          <a:p>
            <a:pPr indent="-317500" lvl="1" marL="914400" rtl="0" algn="l">
              <a:lnSpc>
                <a:spcPct val="90000"/>
              </a:lnSpc>
              <a:spcBef>
                <a:spcPts val="0"/>
              </a:spcBef>
              <a:spcAft>
                <a:spcPts val="0"/>
              </a:spcAft>
              <a:buSzPts val="1400"/>
              <a:buChar char="○"/>
            </a:pPr>
            <a:r>
              <a:rPr lang="en" sz="1400"/>
              <a:t> Ignores adult learning theory</a:t>
            </a:r>
            <a:endParaRPr sz="1400"/>
          </a:p>
          <a:p>
            <a:pPr indent="-317500" lvl="0" marL="457200" rtl="0" algn="l">
              <a:lnSpc>
                <a:spcPct val="90000"/>
              </a:lnSpc>
              <a:spcBef>
                <a:spcPts val="0"/>
              </a:spcBef>
              <a:spcAft>
                <a:spcPts val="0"/>
              </a:spcAft>
              <a:buSzPts val="1400"/>
              <a:buChar char="●"/>
            </a:pPr>
            <a:r>
              <a:rPr lang="en" sz="1400"/>
              <a:t> Students as Patients Model</a:t>
            </a:r>
            <a:endParaRPr sz="1400"/>
          </a:p>
          <a:p>
            <a:pPr indent="-317500" lvl="1" marL="914400" rtl="0" algn="l">
              <a:lnSpc>
                <a:spcPct val="90000"/>
              </a:lnSpc>
              <a:spcBef>
                <a:spcPts val="0"/>
              </a:spcBef>
              <a:spcAft>
                <a:spcPts val="0"/>
              </a:spcAft>
              <a:buSzPts val="1400"/>
              <a:buChar char="○"/>
            </a:pPr>
            <a:r>
              <a:rPr lang="en" sz="1400"/>
              <a:t>Supervision feels like a psychotherapy session, supervisor “fixes” student</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t>
            </a:r>
            <a:r>
              <a:rPr lang="en"/>
              <a:t>ffective Models of Supervision</a:t>
            </a:r>
            <a:endParaRPr/>
          </a:p>
        </p:txBody>
      </p:sp>
      <p:sp>
        <p:nvSpPr>
          <p:cNvPr id="184" name="Google Shape;184;p27"/>
          <p:cNvSpPr txBox="1"/>
          <p:nvPr>
            <p:ph idx="1" type="body"/>
          </p:nvPr>
        </p:nvSpPr>
        <p:spPr>
          <a:xfrm>
            <a:off x="727650" y="1853850"/>
            <a:ext cx="7688700" cy="2261100"/>
          </a:xfrm>
          <a:prstGeom prst="rect">
            <a:avLst/>
          </a:prstGeom>
        </p:spPr>
        <p:txBody>
          <a:bodyPr anchorCtr="0" anchor="t" bIns="91425" lIns="91425" spcFirstLastPara="1" rIns="91425" wrap="square" tIns="91425">
            <a:noAutofit/>
          </a:bodyPr>
          <a:lstStyle/>
          <a:p>
            <a:pPr indent="-317500" lvl="0" marL="457200" rtl="0" algn="l">
              <a:lnSpc>
                <a:spcPct val="90000"/>
              </a:lnSpc>
              <a:spcBef>
                <a:spcPts val="1200"/>
              </a:spcBef>
              <a:spcAft>
                <a:spcPts val="0"/>
              </a:spcAft>
              <a:buSzPts val="1400"/>
              <a:buChar char="●"/>
            </a:pPr>
            <a:r>
              <a:rPr lang="en" sz="1400"/>
              <a:t> Psychotherapy-based Models</a:t>
            </a:r>
            <a:endParaRPr sz="1400"/>
          </a:p>
          <a:p>
            <a:pPr indent="-317500" lvl="1" marL="914400" rtl="0" algn="l">
              <a:lnSpc>
                <a:spcPct val="90000"/>
              </a:lnSpc>
              <a:spcBef>
                <a:spcPts val="0"/>
              </a:spcBef>
              <a:spcAft>
                <a:spcPts val="0"/>
              </a:spcAft>
              <a:buSzPts val="1400"/>
              <a:buChar char="○"/>
            </a:pPr>
            <a:r>
              <a:rPr lang="en" sz="1400"/>
              <a:t>Rooted in psychotherapy; help develop clinical expertise along with personal growth</a:t>
            </a:r>
            <a:endParaRPr sz="1400"/>
          </a:p>
          <a:p>
            <a:pPr indent="-317500" lvl="0" marL="457200" rtl="0" algn="l">
              <a:lnSpc>
                <a:spcPct val="90000"/>
              </a:lnSpc>
              <a:spcBef>
                <a:spcPts val="0"/>
              </a:spcBef>
              <a:spcAft>
                <a:spcPts val="0"/>
              </a:spcAft>
              <a:buSzPts val="1400"/>
              <a:buChar char="●"/>
            </a:pPr>
            <a:r>
              <a:rPr lang="en" sz="1400"/>
              <a:t> Developmental Models</a:t>
            </a:r>
            <a:endParaRPr sz="1400"/>
          </a:p>
          <a:p>
            <a:pPr indent="-317500" lvl="1" marL="914400" rtl="0" algn="l">
              <a:lnSpc>
                <a:spcPct val="90000"/>
              </a:lnSpc>
              <a:spcBef>
                <a:spcPts val="0"/>
              </a:spcBef>
              <a:spcAft>
                <a:spcPts val="0"/>
              </a:spcAft>
              <a:buSzPts val="1400"/>
              <a:buChar char="○"/>
            </a:pPr>
            <a:r>
              <a:rPr lang="en" sz="1400"/>
              <a:t>Look at students’ professional development as they progress through clearly define stages</a:t>
            </a:r>
            <a:endParaRPr sz="1400"/>
          </a:p>
          <a:p>
            <a:pPr indent="-317500" lvl="1" marL="914400" rtl="0" algn="l">
              <a:lnSpc>
                <a:spcPct val="90000"/>
              </a:lnSpc>
              <a:spcBef>
                <a:spcPts val="0"/>
              </a:spcBef>
              <a:spcAft>
                <a:spcPts val="0"/>
              </a:spcAft>
              <a:buSzPts val="1400"/>
              <a:buChar char="○"/>
            </a:pPr>
            <a:r>
              <a:rPr lang="en" sz="1400"/>
              <a:t>Most commonly cited is Novice to Expert</a:t>
            </a:r>
            <a:endParaRPr sz="1400"/>
          </a:p>
          <a:p>
            <a:pPr indent="-317500" lvl="0" marL="457200" rtl="0" algn="l">
              <a:lnSpc>
                <a:spcPct val="90000"/>
              </a:lnSpc>
              <a:spcBef>
                <a:spcPts val="0"/>
              </a:spcBef>
              <a:spcAft>
                <a:spcPts val="0"/>
              </a:spcAft>
              <a:buSzPts val="1400"/>
              <a:buChar char="●"/>
            </a:pPr>
            <a:r>
              <a:rPr lang="en" sz="1400"/>
              <a:t> Social Role Models</a:t>
            </a:r>
            <a:endParaRPr sz="1400"/>
          </a:p>
          <a:p>
            <a:pPr indent="-317500" lvl="1" marL="914400" rtl="0" algn="l">
              <a:lnSpc>
                <a:spcPct val="90000"/>
              </a:lnSpc>
              <a:spcBef>
                <a:spcPts val="0"/>
              </a:spcBef>
              <a:spcAft>
                <a:spcPts val="0"/>
              </a:spcAft>
              <a:buSzPts val="1400"/>
              <a:buChar char="○"/>
            </a:pPr>
            <a:r>
              <a:rPr lang="en" sz="1400"/>
              <a:t>Emphasize various professional roles in performing supervision</a:t>
            </a:r>
            <a:endParaRPr sz="1400"/>
          </a:p>
          <a:p>
            <a:pPr indent="-317500" lvl="1" marL="914400" rtl="0" algn="l">
              <a:lnSpc>
                <a:spcPct val="90000"/>
              </a:lnSpc>
              <a:spcBef>
                <a:spcPts val="0"/>
              </a:spcBef>
              <a:spcAft>
                <a:spcPts val="0"/>
              </a:spcAft>
              <a:buSzPts val="1400"/>
              <a:buChar char="○"/>
            </a:pPr>
            <a:r>
              <a:rPr lang="en" sz="1400"/>
              <a:t>Recognize supervision is similar to but distinct role from teaching, counseling, consulting, or therapy</a:t>
            </a:r>
            <a:endParaRPr sz="1400"/>
          </a:p>
          <a:p>
            <a:pPr indent="-317500" lvl="0" marL="457200" rtl="0" algn="l">
              <a:lnSpc>
                <a:spcPct val="90000"/>
              </a:lnSpc>
              <a:spcBef>
                <a:spcPts val="0"/>
              </a:spcBef>
              <a:spcAft>
                <a:spcPts val="0"/>
              </a:spcAft>
              <a:buSzPts val="1400"/>
              <a:buChar char="●"/>
            </a:pPr>
            <a:r>
              <a:rPr lang="en" sz="1400"/>
              <a:t> Situational Leadership Model</a:t>
            </a:r>
            <a:endParaRPr sz="1400"/>
          </a:p>
          <a:p>
            <a:pPr indent="-317500" lvl="1" marL="914400" rtl="0" algn="l">
              <a:lnSpc>
                <a:spcPct val="90000"/>
              </a:lnSpc>
              <a:spcBef>
                <a:spcPts val="0"/>
              </a:spcBef>
              <a:spcAft>
                <a:spcPts val="0"/>
              </a:spcAft>
              <a:buSzPts val="1400"/>
              <a:buChar char="○"/>
            </a:pPr>
            <a:r>
              <a:rPr lang="en" sz="1400"/>
              <a:t>Identify student needs, adjust leadership style, collaborate with student to develop the needed skills</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Situational Leadership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Situational Leadership Model</a:t>
            </a:r>
            <a:endParaRPr/>
          </a:p>
        </p:txBody>
      </p:sp>
      <p:sp>
        <p:nvSpPr>
          <p:cNvPr id="195" name="Google Shape;195;p29"/>
          <p:cNvSpPr txBox="1"/>
          <p:nvPr>
            <p:ph idx="1" type="body"/>
          </p:nvPr>
        </p:nvSpPr>
        <p:spPr>
          <a:xfrm>
            <a:off x="729450" y="2078875"/>
            <a:ext cx="7688700" cy="2897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Originally developed in the 60’s by Paul Hersey with further development in 1996 with Blanchard &amp; Johnson.</a:t>
            </a:r>
            <a:endParaRPr sz="1800"/>
          </a:p>
          <a:p>
            <a:pPr indent="-342900" lvl="0" marL="457200" rtl="0" algn="l">
              <a:spcBef>
                <a:spcPts val="0"/>
              </a:spcBef>
              <a:spcAft>
                <a:spcPts val="0"/>
              </a:spcAft>
              <a:buSzPts val="1800"/>
              <a:buChar char="●"/>
            </a:pPr>
            <a:r>
              <a:rPr lang="en" sz="1800"/>
              <a:t>No one best approach or style for effectively influencing the behavior of others</a:t>
            </a:r>
            <a:endParaRPr sz="1800"/>
          </a:p>
          <a:p>
            <a:pPr indent="-342900" lvl="1" marL="914400" rtl="0" algn="l">
              <a:spcBef>
                <a:spcPts val="0"/>
              </a:spcBef>
              <a:spcAft>
                <a:spcPts val="0"/>
              </a:spcAft>
              <a:buSzPts val="1800"/>
              <a:buChar char="○"/>
            </a:pPr>
            <a:r>
              <a:rPr lang="en" sz="1800"/>
              <a:t>Dependent on the individual and situation</a:t>
            </a:r>
            <a:endParaRPr sz="1800"/>
          </a:p>
          <a:p>
            <a:pPr indent="-342900" lvl="1" marL="914400" rtl="0" algn="l">
              <a:spcBef>
                <a:spcPts val="0"/>
              </a:spcBef>
              <a:spcAft>
                <a:spcPts val="0"/>
              </a:spcAft>
              <a:buSzPts val="1800"/>
              <a:buChar char="○"/>
            </a:pPr>
            <a:r>
              <a:rPr lang="en" sz="1800"/>
              <a:t>Focus on the task and the individual’s motivation on performance</a:t>
            </a:r>
            <a:endParaRPr sz="1800"/>
          </a:p>
          <a:p>
            <a:pPr indent="-342900" lvl="0" marL="457200" rtl="0" algn="l">
              <a:spcBef>
                <a:spcPts val="0"/>
              </a:spcBef>
              <a:spcAft>
                <a:spcPts val="0"/>
              </a:spcAft>
              <a:buSzPts val="1800"/>
              <a:buChar char="●"/>
            </a:pPr>
            <a:r>
              <a:rPr lang="en" sz="1800"/>
              <a:t>Requires ability to adapt leadership style to provide level of support and direction dictated by performance needs of an individual for a task.</a:t>
            </a:r>
            <a:endParaRPr sz="1800"/>
          </a:p>
          <a:p>
            <a:pPr indent="-317500" lvl="0" marL="457200" rtl="0" algn="l">
              <a:lnSpc>
                <a:spcPct val="100000"/>
              </a:lnSpc>
              <a:spcBef>
                <a:spcPts val="0"/>
              </a:spcBef>
              <a:spcAft>
                <a:spcPts val="0"/>
              </a:spcAft>
              <a:buSzPts val="1400"/>
              <a:buChar char="●"/>
            </a:pPr>
            <a:r>
              <a:rPr lang="en" sz="1400" u="sng">
                <a:solidFill>
                  <a:schemeClr val="accent5"/>
                </a:solidFill>
                <a:latin typeface="Arial"/>
                <a:ea typeface="Arial"/>
                <a:cs typeface="Arial"/>
                <a:sym typeface="Arial"/>
                <a:hlinkClick r:id="rId3"/>
              </a:rPr>
              <a:t>https://www.youtube.com/watch?v=5qD_6yIKXbo</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Situational Leadership Model</a:t>
            </a:r>
            <a:endParaRPr/>
          </a:p>
        </p:txBody>
      </p:sp>
      <p:sp>
        <p:nvSpPr>
          <p:cNvPr id="201" name="Google Shape;201;p30"/>
          <p:cNvSpPr txBox="1"/>
          <p:nvPr>
            <p:ph idx="1" type="body"/>
          </p:nvPr>
        </p:nvSpPr>
        <p:spPr>
          <a:xfrm>
            <a:off x="802500" y="1853850"/>
            <a:ext cx="7688700" cy="37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Situational leaders demonstrate four core competencies:</a:t>
            </a:r>
            <a:endParaRPr/>
          </a:p>
          <a:p>
            <a:pPr indent="0" lvl="0" marL="0" rtl="0" algn="l">
              <a:spcBef>
                <a:spcPts val="1600"/>
              </a:spcBef>
              <a:spcAft>
                <a:spcPts val="1600"/>
              </a:spcAft>
              <a:buNone/>
            </a:pPr>
            <a:r>
              <a:t/>
            </a:r>
            <a:endParaRPr/>
          </a:p>
        </p:txBody>
      </p:sp>
      <p:graphicFrame>
        <p:nvGraphicFramePr>
          <p:cNvPr id="202" name="Google Shape;202;p30"/>
          <p:cNvGraphicFramePr/>
          <p:nvPr/>
        </p:nvGraphicFramePr>
        <p:xfrm>
          <a:off x="802500" y="2232150"/>
          <a:ext cx="3000000" cy="3000000"/>
        </p:xfrm>
        <a:graphic>
          <a:graphicData uri="http://schemas.openxmlformats.org/drawingml/2006/table">
            <a:tbl>
              <a:tblPr>
                <a:noFill/>
                <a:tableStyleId>{5E9F1EC8-CABE-41B8-B46B-3ED03ED327FF}</a:tableStyleId>
              </a:tblPr>
              <a:tblGrid>
                <a:gridCol w="3987450"/>
                <a:gridCol w="3987450"/>
              </a:tblGrid>
              <a:tr h="373050">
                <a:tc>
                  <a:txBody>
                    <a:bodyPr/>
                    <a:lstStyle/>
                    <a:p>
                      <a:pPr indent="0" lvl="0" marL="0" rtl="0" algn="l">
                        <a:spcBef>
                          <a:spcPts val="0"/>
                        </a:spcBef>
                        <a:spcAft>
                          <a:spcPts val="0"/>
                        </a:spcAft>
                        <a:buNone/>
                      </a:pPr>
                      <a:r>
                        <a:rPr lang="en">
                          <a:highlight>
                            <a:srgbClr val="FFFF00"/>
                          </a:highlight>
                        </a:rPr>
                        <a:t>Competency</a:t>
                      </a:r>
                      <a:endParaRPr>
                        <a:highlight>
                          <a:srgbClr val="FFFF00"/>
                        </a:highlight>
                      </a:endParaRPr>
                    </a:p>
                  </a:txBody>
                  <a:tcPr marT="91425" marB="91425" marR="91425" marL="91425"/>
                </a:tc>
                <a:tc>
                  <a:txBody>
                    <a:bodyPr/>
                    <a:lstStyle/>
                    <a:p>
                      <a:pPr indent="0" lvl="0" marL="0" rtl="0" algn="l">
                        <a:spcBef>
                          <a:spcPts val="0"/>
                        </a:spcBef>
                        <a:spcAft>
                          <a:spcPts val="0"/>
                        </a:spcAft>
                        <a:buNone/>
                      </a:pPr>
                      <a:r>
                        <a:rPr lang="en">
                          <a:highlight>
                            <a:srgbClr val="FFFF00"/>
                          </a:highlight>
                        </a:rPr>
                        <a:t>Action</a:t>
                      </a:r>
                      <a:endParaRPr>
                        <a:highlight>
                          <a:srgbClr val="FFFF00"/>
                        </a:highlight>
                      </a:endParaRPr>
                    </a:p>
                  </a:txBody>
                  <a:tcPr marT="91425" marB="91425" marR="91425" marL="91425"/>
                </a:tc>
              </a:tr>
              <a:tr h="572275">
                <a:tc>
                  <a:txBody>
                    <a:bodyPr/>
                    <a:lstStyle/>
                    <a:p>
                      <a:pPr indent="0" lvl="0" marL="0" rtl="0" algn="l">
                        <a:spcBef>
                          <a:spcPts val="0"/>
                        </a:spcBef>
                        <a:spcAft>
                          <a:spcPts val="0"/>
                        </a:spcAft>
                        <a:buNone/>
                      </a:pPr>
                      <a:r>
                        <a:rPr lang="en"/>
                        <a:t>Diagnose - understand the task in need of influence</a:t>
                      </a:r>
                      <a:endParaRPr/>
                    </a:p>
                  </a:txBody>
                  <a:tcPr marT="91425" marB="91425" marR="91425" marL="91425"/>
                </a:tc>
                <a:tc>
                  <a:txBody>
                    <a:bodyPr/>
                    <a:lstStyle/>
                    <a:p>
                      <a:pPr indent="0" lvl="0" marL="0" rtl="0" algn="l">
                        <a:spcBef>
                          <a:spcPts val="0"/>
                        </a:spcBef>
                        <a:spcAft>
                          <a:spcPts val="0"/>
                        </a:spcAft>
                        <a:buNone/>
                      </a:pPr>
                      <a:r>
                        <a:rPr lang="en"/>
                        <a:t>Define task at lowest common denominator and determine readiness of the individual</a:t>
                      </a:r>
                      <a:endParaRPr/>
                    </a:p>
                  </a:txBody>
                  <a:tcPr marT="91425" marB="91425" marR="91425" marL="91425"/>
                </a:tc>
              </a:tr>
              <a:tr h="608675">
                <a:tc>
                  <a:txBody>
                    <a:bodyPr/>
                    <a:lstStyle/>
                    <a:p>
                      <a:pPr indent="0" lvl="0" marL="0" rtl="0" algn="l">
                        <a:spcBef>
                          <a:spcPts val="0"/>
                        </a:spcBef>
                        <a:spcAft>
                          <a:spcPts val="0"/>
                        </a:spcAft>
                        <a:buNone/>
                      </a:pPr>
                      <a:r>
                        <a:rPr lang="en"/>
                        <a:t>Adapt - adjust behavior in response to the situation</a:t>
                      </a:r>
                      <a:endParaRPr/>
                    </a:p>
                  </a:txBody>
                  <a:tcPr marT="91425" marB="91425" marR="91425" marL="91425"/>
                </a:tc>
                <a:tc>
                  <a:txBody>
                    <a:bodyPr/>
                    <a:lstStyle/>
                    <a:p>
                      <a:pPr indent="0" lvl="0" marL="0" rtl="0" algn="l">
                        <a:spcBef>
                          <a:spcPts val="0"/>
                        </a:spcBef>
                        <a:spcAft>
                          <a:spcPts val="0"/>
                        </a:spcAft>
                        <a:buNone/>
                      </a:pPr>
                      <a:r>
                        <a:rPr lang="en"/>
                        <a:t>Objectively and intentionally identify the influence approach that aligns with diagnosis</a:t>
                      </a:r>
                      <a:endParaRPr/>
                    </a:p>
                  </a:txBody>
                  <a:tcPr marT="91425" marB="91425" marR="91425" marL="91425"/>
                </a:tc>
              </a:tr>
              <a:tr h="572275">
                <a:tc>
                  <a:txBody>
                    <a:bodyPr/>
                    <a:lstStyle/>
                    <a:p>
                      <a:pPr indent="0" lvl="0" marL="0" rtl="0" algn="l">
                        <a:spcBef>
                          <a:spcPts val="0"/>
                        </a:spcBef>
                        <a:spcAft>
                          <a:spcPts val="0"/>
                        </a:spcAft>
                        <a:buNone/>
                      </a:pPr>
                      <a:r>
                        <a:rPr lang="en"/>
                        <a:t>Communicate - interact in a manner that others understand and accept</a:t>
                      </a:r>
                      <a:endParaRPr/>
                    </a:p>
                  </a:txBody>
                  <a:tcPr marT="91425" marB="91425" marR="91425" marL="91425"/>
                </a:tc>
                <a:tc>
                  <a:txBody>
                    <a:bodyPr/>
                    <a:lstStyle/>
                    <a:p>
                      <a:pPr indent="0" lvl="0" marL="0" rtl="0" algn="l">
                        <a:spcBef>
                          <a:spcPts val="0"/>
                        </a:spcBef>
                        <a:spcAft>
                          <a:spcPts val="0"/>
                        </a:spcAft>
                        <a:buNone/>
                      </a:pPr>
                      <a:r>
                        <a:rPr lang="en"/>
                        <a:t>Deliver the leadership style with clarity and consistency</a:t>
                      </a:r>
                      <a:endParaRPr/>
                    </a:p>
                  </a:txBody>
                  <a:tcPr marT="91425" marB="91425" marR="91425" marL="91425"/>
                </a:tc>
              </a:tr>
              <a:tr h="572275">
                <a:tc>
                  <a:txBody>
                    <a:bodyPr/>
                    <a:lstStyle/>
                    <a:p>
                      <a:pPr indent="0" lvl="0" marL="0" rtl="0" algn="l">
                        <a:spcBef>
                          <a:spcPts val="0"/>
                        </a:spcBef>
                        <a:spcAft>
                          <a:spcPts val="0"/>
                        </a:spcAft>
                        <a:buNone/>
                      </a:pPr>
                      <a:r>
                        <a:rPr lang="en"/>
                        <a:t>Advance - manage the movement toward higher performance</a:t>
                      </a:r>
                      <a:endParaRPr/>
                    </a:p>
                  </a:txBody>
                  <a:tcPr marT="91425" marB="91425" marR="91425" marL="91425"/>
                </a:tc>
                <a:tc>
                  <a:txBody>
                    <a:bodyPr/>
                    <a:lstStyle/>
                    <a:p>
                      <a:pPr indent="0" lvl="0" marL="0" rtl="0" algn="l">
                        <a:spcBef>
                          <a:spcPts val="0"/>
                        </a:spcBef>
                        <a:spcAft>
                          <a:spcPts val="0"/>
                        </a:spcAft>
                        <a:buNone/>
                      </a:pPr>
                      <a:r>
                        <a:rPr lang="en"/>
                        <a:t>Accelerate the development and redirect the regression of others.</a:t>
                      </a:r>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Situational Leadership Model</a:t>
            </a:r>
            <a:endParaRPr/>
          </a:p>
        </p:txBody>
      </p:sp>
      <p:sp>
        <p:nvSpPr>
          <p:cNvPr id="208" name="Google Shape;208;p3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Step 1: Diagnose (see previous slide)</a:t>
            </a:r>
            <a:endParaRPr sz="1800"/>
          </a:p>
          <a:p>
            <a:pPr indent="-342900" lvl="0" marL="457200" rtl="0" algn="l">
              <a:spcBef>
                <a:spcPts val="0"/>
              </a:spcBef>
              <a:spcAft>
                <a:spcPts val="0"/>
              </a:spcAft>
              <a:buSzPts val="1800"/>
              <a:buChar char="●"/>
            </a:pPr>
            <a:r>
              <a:rPr lang="en" sz="1800"/>
              <a:t>Step 2: Determine individual’s ability and willingness to perform</a:t>
            </a:r>
            <a:endParaRPr sz="1800"/>
          </a:p>
          <a:p>
            <a:pPr indent="-342900" lvl="1" marL="914400" rtl="0" algn="l">
              <a:spcBef>
                <a:spcPts val="0"/>
              </a:spcBef>
              <a:spcAft>
                <a:spcPts val="0"/>
              </a:spcAft>
              <a:buSzPts val="1800"/>
              <a:buChar char="○"/>
            </a:pPr>
            <a:r>
              <a:rPr lang="en" sz="1800"/>
              <a:t>How much task specific knowledge or experience does the individual demonstrate? </a:t>
            </a:r>
            <a:endParaRPr sz="1800"/>
          </a:p>
          <a:p>
            <a:pPr indent="-342900" lvl="1" marL="914400" rtl="0" algn="l">
              <a:spcBef>
                <a:spcPts val="0"/>
              </a:spcBef>
              <a:spcAft>
                <a:spcPts val="0"/>
              </a:spcAft>
              <a:buSzPts val="1800"/>
              <a:buChar char="○"/>
            </a:pPr>
            <a:r>
              <a:rPr lang="en" sz="1800"/>
              <a:t>Is the individual confident, committed and motivated to perform this task?</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Objectives</a:t>
            </a:r>
            <a:endParaRPr/>
          </a:p>
        </p:txBody>
      </p:sp>
      <p:sp>
        <p:nvSpPr>
          <p:cNvPr id="93" name="Google Shape;93;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Participants will identify their strengths as a fieldwork educator</a:t>
            </a:r>
            <a:endParaRPr sz="1800"/>
          </a:p>
          <a:p>
            <a:pPr indent="-342900" lvl="0" marL="457200" rtl="0" algn="l">
              <a:spcBef>
                <a:spcPts val="0"/>
              </a:spcBef>
              <a:spcAft>
                <a:spcPts val="0"/>
              </a:spcAft>
              <a:buSzPts val="1800"/>
              <a:buChar char="●"/>
            </a:pPr>
            <a:r>
              <a:rPr lang="en" sz="1800"/>
              <a:t>Participants will identify characteristics &amp; models of effective student supervision</a:t>
            </a:r>
            <a:endParaRPr sz="1800"/>
          </a:p>
          <a:p>
            <a:pPr indent="-342900" lvl="0" marL="457200" rtl="0" algn="l">
              <a:spcBef>
                <a:spcPts val="0"/>
              </a:spcBef>
              <a:spcAft>
                <a:spcPts val="0"/>
              </a:spcAft>
              <a:buSzPts val="1800"/>
              <a:buChar char="●"/>
            </a:pPr>
            <a:r>
              <a:rPr lang="en" sz="1800"/>
              <a:t>Participants will identify proactive tools and strategies to </a:t>
            </a:r>
            <a:r>
              <a:rPr lang="en" sz="1800"/>
              <a:t>identify</a:t>
            </a:r>
            <a:r>
              <a:rPr lang="en" sz="1800"/>
              <a:t> and support students’ strengths and manage (avoid!) problems</a:t>
            </a:r>
            <a:endParaRPr sz="1800"/>
          </a:p>
          <a:p>
            <a:pPr indent="-342900" lvl="0" marL="457200" rtl="0" algn="l">
              <a:spcBef>
                <a:spcPts val="0"/>
              </a:spcBef>
              <a:spcAft>
                <a:spcPts val="0"/>
              </a:spcAft>
              <a:buSzPts val="1800"/>
              <a:buChar char="●"/>
            </a:pPr>
            <a:r>
              <a:rPr lang="en" sz="1800"/>
              <a:t>Participants will understand how to apply leadership theory to student supervision</a:t>
            </a:r>
            <a:endParaRPr sz="1800"/>
          </a:p>
          <a:p>
            <a:pPr indent="-342900" lvl="0" marL="457200" rtl="0" algn="l">
              <a:spcBef>
                <a:spcPts val="0"/>
              </a:spcBef>
              <a:spcAft>
                <a:spcPts val="0"/>
              </a:spcAft>
              <a:buSzPts val="1800"/>
              <a:buChar char="●"/>
            </a:pPr>
            <a:r>
              <a:rPr lang="en" sz="1800"/>
              <a:t>Participants will apply theory, tools, and strategies to clinical scenarios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Situational Leadership style</a:t>
            </a:r>
            <a:endParaRPr/>
          </a:p>
        </p:txBody>
      </p:sp>
      <p:sp>
        <p:nvSpPr>
          <p:cNvPr id="214" name="Google Shape;214;p3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Directive behavior:  extent in which the leader engages in defining roles, structuring activity and directing what to do for a particular task.</a:t>
            </a:r>
            <a:endParaRPr sz="1800"/>
          </a:p>
          <a:p>
            <a:pPr indent="-342900" lvl="0" marL="457200" rtl="0" algn="l">
              <a:spcBef>
                <a:spcPts val="0"/>
              </a:spcBef>
              <a:spcAft>
                <a:spcPts val="0"/>
              </a:spcAft>
              <a:buSzPts val="1800"/>
              <a:buChar char="●"/>
            </a:pPr>
            <a:r>
              <a:rPr lang="en" sz="1800"/>
              <a:t>Supportive behavior:  extent in which the leader engages in two-way communication, facilitates interaction and actively listens</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Leadership styles</a:t>
            </a:r>
            <a:endParaRPr/>
          </a:p>
        </p:txBody>
      </p:sp>
      <p:sp>
        <p:nvSpPr>
          <p:cNvPr id="220" name="Google Shape;220;p33"/>
          <p:cNvSpPr txBox="1"/>
          <p:nvPr>
            <p:ph idx="1" type="body"/>
          </p:nvPr>
        </p:nvSpPr>
        <p:spPr>
          <a:xfrm>
            <a:off x="729450" y="1729500"/>
            <a:ext cx="4011300" cy="341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Telling or directing (structuring or guiding)</a:t>
            </a:r>
            <a:endParaRPr b="1"/>
          </a:p>
          <a:p>
            <a:pPr indent="457200" lvl="0" marL="0" rtl="0" algn="l">
              <a:lnSpc>
                <a:spcPct val="100000"/>
              </a:lnSpc>
              <a:spcBef>
                <a:spcPts val="0"/>
              </a:spcBef>
              <a:spcAft>
                <a:spcPts val="0"/>
              </a:spcAft>
              <a:buNone/>
            </a:pPr>
            <a:r>
              <a:rPr lang="en"/>
              <a:t>Supervisor provides direction and explicit </a:t>
            </a:r>
            <a:endParaRPr/>
          </a:p>
          <a:p>
            <a:pPr indent="457200" lvl="0" marL="0" rtl="0" algn="l">
              <a:lnSpc>
                <a:spcPct val="100000"/>
              </a:lnSpc>
              <a:spcBef>
                <a:spcPts val="0"/>
              </a:spcBef>
              <a:spcAft>
                <a:spcPts val="0"/>
              </a:spcAft>
              <a:buNone/>
            </a:pPr>
            <a:r>
              <a:rPr lang="en"/>
              <a:t>instruction - close supervision</a:t>
            </a:r>
            <a:endParaRPr/>
          </a:p>
          <a:p>
            <a:pPr indent="0" lvl="0" marL="0" rtl="0" algn="l">
              <a:lnSpc>
                <a:spcPct val="100000"/>
              </a:lnSpc>
              <a:spcBef>
                <a:spcPts val="0"/>
              </a:spcBef>
              <a:spcAft>
                <a:spcPts val="0"/>
              </a:spcAft>
              <a:buNone/>
            </a:pPr>
            <a:r>
              <a:rPr b="1" lang="en"/>
              <a:t>Selling or coaching (explaining)</a:t>
            </a:r>
            <a:endParaRPr b="1"/>
          </a:p>
          <a:p>
            <a:pPr indent="457200" lvl="0" marL="0" rtl="0" algn="l">
              <a:lnSpc>
                <a:spcPct val="100000"/>
              </a:lnSpc>
              <a:spcBef>
                <a:spcPts val="0"/>
              </a:spcBef>
              <a:spcAft>
                <a:spcPts val="0"/>
              </a:spcAft>
              <a:buNone/>
            </a:pPr>
            <a:r>
              <a:rPr lang="en"/>
              <a:t>Supervisor clarifies rationale, recognizes </a:t>
            </a:r>
            <a:endParaRPr/>
          </a:p>
          <a:p>
            <a:pPr indent="457200" lvl="0" marL="0" rtl="0" algn="l">
              <a:lnSpc>
                <a:spcPct val="100000"/>
              </a:lnSpc>
              <a:spcBef>
                <a:spcPts val="0"/>
              </a:spcBef>
              <a:spcAft>
                <a:spcPts val="0"/>
              </a:spcAft>
              <a:buNone/>
            </a:pPr>
            <a:r>
              <a:rPr lang="en"/>
              <a:t>enthusiasm of student, ensures understanding, </a:t>
            </a:r>
            <a:endParaRPr/>
          </a:p>
          <a:p>
            <a:pPr indent="0" lvl="0" marL="457200" rtl="0" algn="l">
              <a:lnSpc>
                <a:spcPct val="100000"/>
              </a:lnSpc>
              <a:spcBef>
                <a:spcPts val="0"/>
              </a:spcBef>
              <a:spcAft>
                <a:spcPts val="0"/>
              </a:spcAft>
              <a:buNone/>
            </a:pPr>
            <a:r>
              <a:rPr lang="en"/>
              <a:t>provides opportunities to ask questions - moderate supervision</a:t>
            </a:r>
            <a:endParaRPr/>
          </a:p>
          <a:p>
            <a:pPr indent="0" lvl="0" marL="0" rtl="0" algn="l">
              <a:lnSpc>
                <a:spcPct val="100000"/>
              </a:lnSpc>
              <a:spcBef>
                <a:spcPts val="0"/>
              </a:spcBef>
              <a:spcAft>
                <a:spcPts val="0"/>
              </a:spcAft>
              <a:buNone/>
            </a:pPr>
            <a:r>
              <a:rPr b="1" lang="en"/>
              <a:t>Participating or supporting (involving)</a:t>
            </a:r>
            <a:endParaRPr b="1"/>
          </a:p>
          <a:p>
            <a:pPr indent="0" lvl="0" marL="0" rtl="0" algn="l">
              <a:lnSpc>
                <a:spcPct val="100000"/>
              </a:lnSpc>
              <a:spcBef>
                <a:spcPts val="0"/>
              </a:spcBef>
              <a:spcAft>
                <a:spcPts val="0"/>
              </a:spcAft>
              <a:buNone/>
            </a:pPr>
            <a:r>
              <a:rPr lang="en"/>
              <a:t>	Collaboration in decision making process- </a:t>
            </a:r>
            <a:endParaRPr/>
          </a:p>
          <a:p>
            <a:pPr indent="0" lvl="0" marL="457200" rtl="0" algn="l">
              <a:lnSpc>
                <a:spcPct val="100000"/>
              </a:lnSpc>
              <a:spcBef>
                <a:spcPts val="0"/>
              </a:spcBef>
              <a:spcAft>
                <a:spcPts val="0"/>
              </a:spcAft>
              <a:buNone/>
            </a:pPr>
            <a:r>
              <a:rPr lang="en"/>
              <a:t>establishing alignment - moderate to low supervision</a:t>
            </a:r>
            <a:endParaRPr/>
          </a:p>
          <a:p>
            <a:pPr indent="0" lvl="0" marL="0" rtl="0" algn="l">
              <a:lnSpc>
                <a:spcPct val="100000"/>
              </a:lnSpc>
              <a:spcBef>
                <a:spcPts val="0"/>
              </a:spcBef>
              <a:spcAft>
                <a:spcPts val="0"/>
              </a:spcAft>
              <a:buNone/>
            </a:pPr>
            <a:r>
              <a:rPr b="1" lang="en"/>
              <a:t>Delegating (entrusting)</a:t>
            </a:r>
            <a:endParaRPr b="1"/>
          </a:p>
          <a:p>
            <a:pPr indent="0" lvl="0" marL="0" rtl="0" algn="l">
              <a:lnSpc>
                <a:spcPct val="100000"/>
              </a:lnSpc>
              <a:spcBef>
                <a:spcPts val="0"/>
              </a:spcBef>
              <a:spcAft>
                <a:spcPts val="0"/>
              </a:spcAft>
              <a:buNone/>
            </a:pPr>
            <a:r>
              <a:rPr lang="en"/>
              <a:t>	Trust the student to leverage their own base of </a:t>
            </a:r>
            <a:endParaRPr/>
          </a:p>
          <a:p>
            <a:pPr indent="457200" lvl="0" marL="0" rtl="0" algn="l">
              <a:lnSpc>
                <a:spcPct val="100000"/>
              </a:lnSpc>
              <a:spcBef>
                <a:spcPts val="0"/>
              </a:spcBef>
              <a:spcAft>
                <a:spcPts val="0"/>
              </a:spcAft>
              <a:buNone/>
            </a:pPr>
            <a:r>
              <a:rPr lang="en"/>
              <a:t>experience to perform the task</a:t>
            </a:r>
            <a:endParaRPr/>
          </a:p>
          <a:p>
            <a:pPr indent="0" lvl="0" marL="0" rtl="0" algn="l">
              <a:spcBef>
                <a:spcPts val="0"/>
              </a:spcBef>
              <a:spcAft>
                <a:spcPts val="1600"/>
              </a:spcAft>
              <a:buNone/>
            </a:pPr>
            <a:r>
              <a:t/>
            </a:r>
            <a:endParaRPr/>
          </a:p>
        </p:txBody>
      </p:sp>
      <p:pic>
        <p:nvPicPr>
          <p:cNvPr id="221" name="Google Shape;221;p33"/>
          <p:cNvPicPr preferRelativeResize="0"/>
          <p:nvPr/>
        </p:nvPicPr>
        <p:blipFill>
          <a:blip r:embed="rId3">
            <a:alphaModFix/>
          </a:blip>
          <a:stretch>
            <a:fillRect/>
          </a:stretch>
        </p:blipFill>
        <p:spPr>
          <a:xfrm>
            <a:off x="4740742" y="1130475"/>
            <a:ext cx="3694908" cy="3698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 Questions</a:t>
            </a:r>
            <a:endParaRPr/>
          </a:p>
        </p:txBody>
      </p:sp>
      <p:sp>
        <p:nvSpPr>
          <p:cNvPr id="227" name="Google Shape;227;p3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Which style resonates with you the most?</a:t>
            </a:r>
            <a:endParaRPr sz="2400"/>
          </a:p>
          <a:p>
            <a:pPr indent="-381000" lvl="0" marL="457200" rtl="0" algn="l">
              <a:spcBef>
                <a:spcPts val="0"/>
              </a:spcBef>
              <a:spcAft>
                <a:spcPts val="0"/>
              </a:spcAft>
              <a:buSzPts val="2400"/>
              <a:buChar char="●"/>
            </a:pPr>
            <a:r>
              <a:rPr lang="en" sz="2400"/>
              <a:t>What kinds of students does each style work best with?</a:t>
            </a:r>
            <a:endParaRPr sz="2400"/>
          </a:p>
          <a:p>
            <a:pPr indent="-381000" lvl="0" marL="457200" rtl="0" algn="l">
              <a:spcBef>
                <a:spcPts val="0"/>
              </a:spcBef>
              <a:spcAft>
                <a:spcPts val="0"/>
              </a:spcAft>
              <a:buSzPts val="2400"/>
              <a:buChar char="●"/>
            </a:pPr>
            <a:r>
              <a:rPr lang="en" sz="2400"/>
              <a:t>What kinds of student situations are the most challenging?</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to Use Each Style</a:t>
            </a:r>
            <a:endParaRPr/>
          </a:p>
        </p:txBody>
      </p:sp>
      <p:sp>
        <p:nvSpPr>
          <p:cNvPr id="233" name="Google Shape;233;p35"/>
          <p:cNvSpPr txBox="1"/>
          <p:nvPr>
            <p:ph idx="1" type="body"/>
          </p:nvPr>
        </p:nvSpPr>
        <p:spPr>
          <a:xfrm>
            <a:off x="729450" y="2078875"/>
            <a:ext cx="7688700" cy="3023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Telling or directing</a:t>
            </a:r>
            <a:endParaRPr sz="1800"/>
          </a:p>
          <a:p>
            <a:pPr indent="-342900" lvl="1" marL="914400" rtl="0" algn="l">
              <a:spcBef>
                <a:spcPts val="0"/>
              </a:spcBef>
              <a:spcAft>
                <a:spcPts val="0"/>
              </a:spcAft>
              <a:buSzPts val="1800"/>
              <a:buChar char="○"/>
            </a:pPr>
            <a:r>
              <a:rPr lang="en" sz="1800"/>
              <a:t>“I don’t know what to do and I’m afraid I’m going to make a mistake.”</a:t>
            </a:r>
            <a:endParaRPr sz="1800"/>
          </a:p>
          <a:p>
            <a:pPr indent="-342900" lvl="1" marL="914400" rtl="0" algn="l">
              <a:spcBef>
                <a:spcPts val="0"/>
              </a:spcBef>
              <a:spcAft>
                <a:spcPts val="0"/>
              </a:spcAft>
              <a:buSzPts val="1800"/>
              <a:buChar char="○"/>
            </a:pPr>
            <a:r>
              <a:rPr lang="en" sz="1800"/>
              <a:t>Student demonstrates low level of readiness, insecurity.</a:t>
            </a:r>
            <a:endParaRPr sz="1800"/>
          </a:p>
          <a:p>
            <a:pPr indent="-342900" lvl="0" marL="457200" rtl="0" algn="l">
              <a:spcBef>
                <a:spcPts val="0"/>
              </a:spcBef>
              <a:spcAft>
                <a:spcPts val="0"/>
              </a:spcAft>
              <a:buSzPts val="1800"/>
              <a:buChar char="●"/>
            </a:pPr>
            <a:r>
              <a:rPr lang="en" sz="1800"/>
              <a:t>Selling or coaching</a:t>
            </a:r>
            <a:endParaRPr sz="1800"/>
          </a:p>
          <a:p>
            <a:pPr indent="-342900" lvl="1" marL="914400" rtl="0" algn="l">
              <a:spcBef>
                <a:spcPts val="0"/>
              </a:spcBef>
              <a:spcAft>
                <a:spcPts val="0"/>
              </a:spcAft>
              <a:buSzPts val="1800"/>
              <a:buChar char="○"/>
            </a:pPr>
            <a:r>
              <a:rPr lang="en" sz="1800"/>
              <a:t>“I’m not sure what to do, but I’m eager to learn.”</a:t>
            </a:r>
            <a:endParaRPr sz="1800"/>
          </a:p>
          <a:p>
            <a:pPr indent="-342900" lvl="1" marL="914400" rtl="0" algn="l">
              <a:spcBef>
                <a:spcPts val="0"/>
              </a:spcBef>
              <a:spcAft>
                <a:spcPts val="0"/>
              </a:spcAft>
              <a:buSzPts val="1800"/>
              <a:buChar char="○"/>
            </a:pPr>
            <a:r>
              <a:rPr lang="en" sz="1800"/>
              <a:t>Student doubts their abilities but is willing to try</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to Use Each Style Cont.</a:t>
            </a:r>
            <a:endParaRPr/>
          </a:p>
        </p:txBody>
      </p:sp>
      <p:sp>
        <p:nvSpPr>
          <p:cNvPr id="239" name="Google Shape;239;p36"/>
          <p:cNvSpPr txBox="1"/>
          <p:nvPr>
            <p:ph idx="1" type="body"/>
          </p:nvPr>
        </p:nvSpPr>
        <p:spPr>
          <a:xfrm>
            <a:off x="729450" y="2078875"/>
            <a:ext cx="7688700" cy="2852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Participating or supporting</a:t>
            </a:r>
            <a:endParaRPr sz="1800"/>
          </a:p>
          <a:p>
            <a:pPr indent="-342900" lvl="1" marL="914400" rtl="0" algn="l">
              <a:spcBef>
                <a:spcPts val="0"/>
              </a:spcBef>
              <a:spcAft>
                <a:spcPts val="0"/>
              </a:spcAft>
              <a:buSzPts val="1800"/>
              <a:buChar char="○"/>
            </a:pPr>
            <a:r>
              <a:rPr lang="en" sz="1800"/>
              <a:t>“I have a good understanding of what to do, I’m just not sure I’m ready to do it on my own.”</a:t>
            </a:r>
            <a:endParaRPr sz="1800"/>
          </a:p>
          <a:p>
            <a:pPr indent="-342900" lvl="1" marL="914400" rtl="0" algn="l">
              <a:spcBef>
                <a:spcPts val="0"/>
              </a:spcBef>
              <a:spcAft>
                <a:spcPts val="0"/>
              </a:spcAft>
              <a:buSzPts val="1800"/>
              <a:buChar char="○"/>
            </a:pPr>
            <a:r>
              <a:rPr lang="en" sz="1800"/>
              <a:t>Student demonstrates moderate level of readiness, still insecure in their abilities.</a:t>
            </a:r>
            <a:endParaRPr sz="1800"/>
          </a:p>
          <a:p>
            <a:pPr indent="-342900" lvl="0" marL="457200" rtl="0" algn="l">
              <a:spcBef>
                <a:spcPts val="0"/>
              </a:spcBef>
              <a:spcAft>
                <a:spcPts val="0"/>
              </a:spcAft>
              <a:buSzPts val="1800"/>
              <a:buChar char="●"/>
            </a:pPr>
            <a:r>
              <a:rPr lang="en" sz="1800"/>
              <a:t>Delegating</a:t>
            </a:r>
            <a:endParaRPr sz="1800"/>
          </a:p>
          <a:p>
            <a:pPr indent="-342900" lvl="1" marL="914400" rtl="0" algn="l">
              <a:spcBef>
                <a:spcPts val="0"/>
              </a:spcBef>
              <a:spcAft>
                <a:spcPts val="0"/>
              </a:spcAft>
              <a:buSzPts val="1800"/>
              <a:buChar char="○"/>
            </a:pPr>
            <a:r>
              <a:rPr lang="en" sz="1800"/>
              <a:t>“I know what I’m doing and truly enjoy doing it.”</a:t>
            </a:r>
            <a:endParaRPr sz="1800"/>
          </a:p>
          <a:p>
            <a:pPr indent="-342900" lvl="1" marL="914400" rtl="0" algn="l">
              <a:spcBef>
                <a:spcPts val="0"/>
              </a:spcBef>
              <a:spcAft>
                <a:spcPts val="0"/>
              </a:spcAft>
              <a:buSzPts val="1800"/>
              <a:buChar char="○"/>
            </a:pPr>
            <a:r>
              <a:rPr lang="en" sz="1800"/>
              <a:t>Student’s level of readiness is high and they are confident in their abilities.</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Characteristics of a Situational Leader</a:t>
            </a:r>
            <a:endParaRPr/>
          </a:p>
        </p:txBody>
      </p:sp>
      <p:sp>
        <p:nvSpPr>
          <p:cNvPr id="245" name="Google Shape;245;p37"/>
          <p:cNvSpPr txBox="1"/>
          <p:nvPr>
            <p:ph idx="1" type="body"/>
          </p:nvPr>
        </p:nvSpPr>
        <p:spPr>
          <a:xfrm>
            <a:off x="729450" y="1926925"/>
            <a:ext cx="7688700" cy="3133200"/>
          </a:xfrm>
          <a:prstGeom prst="rect">
            <a:avLst/>
          </a:prstGeom>
        </p:spPr>
        <p:txBody>
          <a:bodyPr anchorCtr="0" anchor="t" bIns="91425" lIns="91425" spcFirstLastPara="1" rIns="91425" wrap="square" tIns="91425">
            <a:noAutofit/>
          </a:bodyPr>
          <a:lstStyle/>
          <a:p>
            <a:pPr indent="-317500" lvl="0" marL="787400" rtl="0" algn="l">
              <a:spcBef>
                <a:spcPts val="0"/>
              </a:spcBef>
              <a:spcAft>
                <a:spcPts val="0"/>
              </a:spcAft>
              <a:buClr>
                <a:srgbClr val="444444"/>
              </a:buClr>
              <a:buSzPts val="1400"/>
              <a:buFont typeface="Arial"/>
              <a:buChar char="●"/>
            </a:pPr>
            <a:r>
              <a:rPr b="1" lang="en" sz="1400">
                <a:solidFill>
                  <a:srgbClr val="444444"/>
                </a:solidFill>
                <a:latin typeface="Arial"/>
                <a:ea typeface="Arial"/>
                <a:cs typeface="Arial"/>
                <a:sym typeface="Arial"/>
              </a:rPr>
              <a:t>Insight</a:t>
            </a:r>
            <a:r>
              <a:rPr lang="en" sz="1400">
                <a:solidFill>
                  <a:srgbClr val="444444"/>
                </a:solidFill>
                <a:latin typeface="Arial"/>
                <a:ea typeface="Arial"/>
                <a:cs typeface="Arial"/>
                <a:sym typeface="Arial"/>
              </a:rPr>
              <a:t>: The situational leader must be able to understand the needs of the followers, then adjust his or her management style to meet those needs</a:t>
            </a:r>
            <a:endParaRPr sz="1400">
              <a:solidFill>
                <a:srgbClr val="444444"/>
              </a:solidFill>
              <a:latin typeface="Arial"/>
              <a:ea typeface="Arial"/>
              <a:cs typeface="Arial"/>
              <a:sym typeface="Arial"/>
            </a:endParaRPr>
          </a:p>
          <a:p>
            <a:pPr indent="-317500" lvl="0" marL="787400" rtl="0" algn="l">
              <a:spcBef>
                <a:spcPts val="0"/>
              </a:spcBef>
              <a:spcAft>
                <a:spcPts val="0"/>
              </a:spcAft>
              <a:buClr>
                <a:srgbClr val="444444"/>
              </a:buClr>
              <a:buSzPts val="1400"/>
              <a:buFont typeface="Arial"/>
              <a:buChar char="●"/>
            </a:pPr>
            <a:r>
              <a:rPr b="1" lang="en" sz="1400">
                <a:solidFill>
                  <a:srgbClr val="444444"/>
                </a:solidFill>
                <a:latin typeface="Arial"/>
                <a:ea typeface="Arial"/>
                <a:cs typeface="Arial"/>
                <a:sym typeface="Arial"/>
              </a:rPr>
              <a:t>Flexibility</a:t>
            </a:r>
            <a:r>
              <a:rPr lang="en" sz="1400">
                <a:solidFill>
                  <a:srgbClr val="444444"/>
                </a:solidFill>
                <a:latin typeface="Arial"/>
                <a:ea typeface="Arial"/>
                <a:cs typeface="Arial"/>
                <a:sym typeface="Arial"/>
              </a:rPr>
              <a:t>: Situational leaders must be able to move seamlessly from one type of leadership style to another</a:t>
            </a:r>
            <a:endParaRPr sz="1400">
              <a:solidFill>
                <a:srgbClr val="444444"/>
              </a:solidFill>
              <a:latin typeface="Arial"/>
              <a:ea typeface="Arial"/>
              <a:cs typeface="Arial"/>
              <a:sym typeface="Arial"/>
            </a:endParaRPr>
          </a:p>
          <a:p>
            <a:pPr indent="-317500" lvl="0" marL="787400" rtl="0" algn="l">
              <a:spcBef>
                <a:spcPts val="0"/>
              </a:spcBef>
              <a:spcAft>
                <a:spcPts val="0"/>
              </a:spcAft>
              <a:buClr>
                <a:srgbClr val="444444"/>
              </a:buClr>
              <a:buSzPts val="1400"/>
              <a:buFont typeface="Arial"/>
              <a:buChar char="●"/>
            </a:pPr>
            <a:r>
              <a:rPr b="1" lang="en" sz="1400">
                <a:solidFill>
                  <a:srgbClr val="444444"/>
                </a:solidFill>
                <a:latin typeface="Arial"/>
                <a:ea typeface="Arial"/>
                <a:cs typeface="Arial"/>
                <a:sym typeface="Arial"/>
              </a:rPr>
              <a:t>Trust</a:t>
            </a:r>
            <a:r>
              <a:rPr lang="en" sz="1400">
                <a:solidFill>
                  <a:srgbClr val="444444"/>
                </a:solidFill>
                <a:latin typeface="Arial"/>
                <a:ea typeface="Arial"/>
                <a:cs typeface="Arial"/>
                <a:sym typeface="Arial"/>
              </a:rPr>
              <a:t>: The leader must be able gain his or her followers’ trust and confidence</a:t>
            </a:r>
            <a:endParaRPr sz="1400">
              <a:solidFill>
                <a:srgbClr val="444444"/>
              </a:solidFill>
              <a:latin typeface="Arial"/>
              <a:ea typeface="Arial"/>
              <a:cs typeface="Arial"/>
              <a:sym typeface="Arial"/>
            </a:endParaRPr>
          </a:p>
          <a:p>
            <a:pPr indent="-317500" lvl="0" marL="787400" rtl="0" algn="l">
              <a:spcBef>
                <a:spcPts val="0"/>
              </a:spcBef>
              <a:spcAft>
                <a:spcPts val="0"/>
              </a:spcAft>
              <a:buClr>
                <a:srgbClr val="444444"/>
              </a:buClr>
              <a:buSzPts val="1400"/>
              <a:buFont typeface="Arial"/>
              <a:buChar char="●"/>
            </a:pPr>
            <a:r>
              <a:rPr b="1" lang="en" sz="1400">
                <a:solidFill>
                  <a:srgbClr val="444444"/>
                </a:solidFill>
                <a:latin typeface="Arial"/>
                <a:ea typeface="Arial"/>
                <a:cs typeface="Arial"/>
                <a:sym typeface="Arial"/>
              </a:rPr>
              <a:t>Problem solving</a:t>
            </a:r>
            <a:r>
              <a:rPr lang="en" sz="1400">
                <a:solidFill>
                  <a:srgbClr val="444444"/>
                </a:solidFill>
                <a:latin typeface="Arial"/>
                <a:ea typeface="Arial"/>
                <a:cs typeface="Arial"/>
                <a:sym typeface="Arial"/>
              </a:rPr>
              <a:t>: The situational leader must be able to solve problems, such as how to get a job done using the best leadership style available</a:t>
            </a:r>
            <a:endParaRPr sz="1400">
              <a:solidFill>
                <a:srgbClr val="444444"/>
              </a:solidFill>
              <a:latin typeface="Arial"/>
              <a:ea typeface="Arial"/>
              <a:cs typeface="Arial"/>
              <a:sym typeface="Arial"/>
            </a:endParaRPr>
          </a:p>
          <a:p>
            <a:pPr indent="-317500" lvl="0" marL="787400" rtl="0" algn="l">
              <a:spcBef>
                <a:spcPts val="0"/>
              </a:spcBef>
              <a:spcAft>
                <a:spcPts val="0"/>
              </a:spcAft>
              <a:buClr>
                <a:srgbClr val="444444"/>
              </a:buClr>
              <a:buSzPts val="1400"/>
              <a:buFont typeface="Arial"/>
              <a:buChar char="●"/>
            </a:pPr>
            <a:r>
              <a:rPr b="1" lang="en" sz="1400">
                <a:solidFill>
                  <a:srgbClr val="444444"/>
                </a:solidFill>
                <a:latin typeface="Arial"/>
                <a:ea typeface="Arial"/>
                <a:cs typeface="Arial"/>
                <a:sym typeface="Arial"/>
              </a:rPr>
              <a:t>Coach</a:t>
            </a:r>
            <a:r>
              <a:rPr lang="en" sz="1400">
                <a:solidFill>
                  <a:srgbClr val="444444"/>
                </a:solidFill>
                <a:latin typeface="Arial"/>
                <a:ea typeface="Arial"/>
                <a:cs typeface="Arial"/>
                <a:sym typeface="Arial"/>
              </a:rPr>
              <a:t>: The situational leader must be able to evaluate the maturity and competence of the followers and then apply the right strategy to enhance the follower and their personal character</a:t>
            </a:r>
            <a:endParaRPr sz="1400">
              <a:solidFill>
                <a:srgbClr val="444444"/>
              </a:solidFill>
              <a:latin typeface="Arial"/>
              <a:ea typeface="Arial"/>
              <a:cs typeface="Arial"/>
              <a:sym typeface="Arial"/>
            </a:endParaRPr>
          </a:p>
          <a:p>
            <a:pPr indent="0" lvl="0" marL="0" rtl="0" algn="l">
              <a:spcBef>
                <a:spcPts val="22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729450" y="1322450"/>
            <a:ext cx="7688400" cy="80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Clinical Scenarios</a:t>
            </a:r>
            <a:endParaRPr/>
          </a:p>
          <a:p>
            <a:pPr indent="-342900" lvl="0" marL="457200" rtl="0" algn="l">
              <a:spcBef>
                <a:spcPts val="0"/>
              </a:spcBef>
              <a:spcAft>
                <a:spcPts val="0"/>
              </a:spcAft>
              <a:buSzPts val="1800"/>
              <a:buAutoNum type="arabicPeriod"/>
            </a:pPr>
            <a:r>
              <a:rPr lang="en" sz="1800"/>
              <a:t>Define the task</a:t>
            </a:r>
            <a:endParaRPr sz="1800"/>
          </a:p>
          <a:p>
            <a:pPr indent="-342900" lvl="1" marL="914400" rtl="0" algn="l">
              <a:spcBef>
                <a:spcPts val="0"/>
              </a:spcBef>
              <a:spcAft>
                <a:spcPts val="0"/>
              </a:spcAft>
              <a:buSzPts val="1800"/>
              <a:buAutoNum type="alphaLcPeriod"/>
            </a:pPr>
            <a:r>
              <a:rPr lang="en" sz="1800"/>
              <a:t>Is it a new task?</a:t>
            </a:r>
            <a:endParaRPr sz="1800"/>
          </a:p>
          <a:p>
            <a:pPr indent="-342900" lvl="1" marL="914400" rtl="0" algn="l">
              <a:spcBef>
                <a:spcPts val="0"/>
              </a:spcBef>
              <a:spcAft>
                <a:spcPts val="0"/>
              </a:spcAft>
              <a:buSzPts val="1800"/>
              <a:buAutoNum type="alphaLcPeriod"/>
            </a:pPr>
            <a:r>
              <a:rPr lang="en" sz="1800"/>
              <a:t>How complex is it?</a:t>
            </a:r>
            <a:endParaRPr sz="1800"/>
          </a:p>
          <a:p>
            <a:pPr indent="-342900" lvl="0" marL="457200" rtl="0" algn="l">
              <a:spcBef>
                <a:spcPts val="0"/>
              </a:spcBef>
              <a:spcAft>
                <a:spcPts val="0"/>
              </a:spcAft>
              <a:buSzPts val="1800"/>
              <a:buAutoNum type="arabicPeriod"/>
            </a:pPr>
            <a:r>
              <a:rPr lang="en" sz="1800"/>
              <a:t>Identify student readiness</a:t>
            </a:r>
            <a:endParaRPr sz="1800"/>
          </a:p>
          <a:p>
            <a:pPr indent="-342900" lvl="1" marL="914400" rtl="0" algn="l">
              <a:spcBef>
                <a:spcPts val="0"/>
              </a:spcBef>
              <a:spcAft>
                <a:spcPts val="0"/>
              </a:spcAft>
              <a:buSzPts val="1800"/>
              <a:buAutoNum type="alphaLcPeriod"/>
            </a:pPr>
            <a:r>
              <a:rPr lang="en" sz="1800"/>
              <a:t>How much task-specific knowledge does the student have?</a:t>
            </a:r>
            <a:endParaRPr sz="1800"/>
          </a:p>
          <a:p>
            <a:pPr indent="-342900" lvl="1" marL="914400" rtl="0" algn="l">
              <a:spcBef>
                <a:spcPts val="0"/>
              </a:spcBef>
              <a:spcAft>
                <a:spcPts val="0"/>
              </a:spcAft>
              <a:buSzPts val="1800"/>
              <a:buAutoNum type="alphaLcPeriod"/>
            </a:pPr>
            <a:r>
              <a:rPr lang="en" sz="1800"/>
              <a:t>Is the student confident, committed, and motivated to perform the task?</a:t>
            </a:r>
            <a:endParaRPr sz="1800"/>
          </a:p>
          <a:p>
            <a:pPr indent="-342900" lvl="0" marL="457200" rtl="0" algn="l">
              <a:spcBef>
                <a:spcPts val="0"/>
              </a:spcBef>
              <a:spcAft>
                <a:spcPts val="0"/>
              </a:spcAft>
              <a:buSzPts val="1800"/>
              <a:buAutoNum type="arabicPeriod"/>
            </a:pPr>
            <a:r>
              <a:rPr lang="en" sz="1800"/>
              <a:t>Identify the leadership style that’s most appropriate for this situation.</a:t>
            </a:r>
            <a:endParaRPr sz="1800"/>
          </a:p>
          <a:p>
            <a:pPr indent="-342900" lvl="0" marL="457200" rtl="0" algn="l">
              <a:spcBef>
                <a:spcPts val="0"/>
              </a:spcBef>
              <a:spcAft>
                <a:spcPts val="0"/>
              </a:spcAft>
              <a:buSzPts val="1800"/>
              <a:buAutoNum type="arabicPeriod"/>
            </a:pPr>
            <a:r>
              <a:rPr lang="en" sz="1800"/>
              <a:t>What would you do next in this situation?</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a:p>
            <a:pPr indent="0" lvl="0" marL="0" rtl="0" algn="l">
              <a:spcBef>
                <a:spcPts val="0"/>
              </a:spcBef>
              <a:spcAft>
                <a:spcPts val="0"/>
              </a:spcAft>
              <a:buNone/>
            </a:pPr>
            <a:r>
              <a:t/>
            </a:r>
            <a:endParaRPr sz="1000"/>
          </a:p>
        </p:txBody>
      </p:sp>
      <p:sp>
        <p:nvSpPr>
          <p:cNvPr id="256" name="Google Shape;256;p3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000">
                <a:solidFill>
                  <a:schemeClr val="dk2"/>
                </a:solidFill>
                <a:latin typeface="Raleway"/>
                <a:ea typeface="Raleway"/>
                <a:cs typeface="Raleway"/>
                <a:sym typeface="Raleway"/>
              </a:rPr>
              <a:t>What Differentiates the Situational Leader? (2018).  Retrieved from </a:t>
            </a:r>
            <a:endParaRPr b="1" sz="1000">
              <a:solidFill>
                <a:schemeClr val="dk2"/>
              </a:solidFill>
              <a:latin typeface="Raleway"/>
              <a:ea typeface="Raleway"/>
              <a:cs typeface="Raleway"/>
              <a:sym typeface="Raleway"/>
            </a:endParaRPr>
          </a:p>
          <a:p>
            <a:pPr indent="457200" lvl="0" marL="0" rtl="0" algn="l">
              <a:lnSpc>
                <a:spcPct val="100000"/>
              </a:lnSpc>
              <a:spcBef>
                <a:spcPts val="0"/>
              </a:spcBef>
              <a:spcAft>
                <a:spcPts val="0"/>
              </a:spcAft>
              <a:buNone/>
            </a:pPr>
            <a:r>
              <a:rPr b="1" lang="en" sz="1000" u="sng">
                <a:solidFill>
                  <a:schemeClr val="accent5"/>
                </a:solidFill>
                <a:latin typeface="Raleway"/>
                <a:ea typeface="Raleway"/>
                <a:cs typeface="Raleway"/>
                <a:sym typeface="Raleway"/>
                <a:hlinkClick r:id="rId3"/>
              </a:rPr>
              <a:t>https://www.situational.com/what-differentiates-the-situational-leader/</a:t>
            </a:r>
            <a:endParaRPr b="1" sz="1000">
              <a:solidFill>
                <a:schemeClr val="dk2"/>
              </a:solidFill>
              <a:latin typeface="Raleway"/>
              <a:ea typeface="Raleway"/>
              <a:cs typeface="Raleway"/>
              <a:sym typeface="Raleway"/>
            </a:endParaRPr>
          </a:p>
          <a:p>
            <a:pPr indent="457200" lvl="0" marL="0" rtl="0" algn="l">
              <a:lnSpc>
                <a:spcPct val="100000"/>
              </a:lnSpc>
              <a:spcBef>
                <a:spcPts val="0"/>
              </a:spcBef>
              <a:spcAft>
                <a:spcPts val="0"/>
              </a:spcAft>
              <a:buNone/>
            </a:pPr>
            <a:r>
              <a:t/>
            </a:r>
            <a:endParaRPr b="1" sz="10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rPr b="1" lang="en" sz="1000">
                <a:solidFill>
                  <a:schemeClr val="dk2"/>
                </a:solidFill>
                <a:latin typeface="Raleway"/>
                <a:ea typeface="Raleway"/>
                <a:cs typeface="Raleway"/>
                <a:sym typeface="Raleway"/>
              </a:rPr>
              <a:t>What is Situational Leadership?  How Flexibility Leads to Success. (2014). Retrieved from </a:t>
            </a:r>
            <a:endParaRPr b="1" sz="1000">
              <a:solidFill>
                <a:schemeClr val="dk2"/>
              </a:solidFill>
              <a:latin typeface="Raleway"/>
              <a:ea typeface="Raleway"/>
              <a:cs typeface="Raleway"/>
              <a:sym typeface="Raleway"/>
            </a:endParaRPr>
          </a:p>
          <a:p>
            <a:pPr indent="457200" lvl="0" marL="0" rtl="0" algn="l">
              <a:lnSpc>
                <a:spcPct val="100000"/>
              </a:lnSpc>
              <a:spcBef>
                <a:spcPts val="0"/>
              </a:spcBef>
              <a:spcAft>
                <a:spcPts val="0"/>
              </a:spcAft>
              <a:buNone/>
            </a:pPr>
            <a:r>
              <a:rPr b="1" lang="en" sz="1000" u="sng">
                <a:solidFill>
                  <a:schemeClr val="accent5"/>
                </a:solidFill>
                <a:latin typeface="Raleway"/>
                <a:ea typeface="Raleway"/>
                <a:cs typeface="Raleway"/>
                <a:sym typeface="Raleway"/>
                <a:hlinkClick r:id="rId4"/>
              </a:rPr>
              <a:t>https://online.stu.edu/articles/education/what-is-situational-leadership.aspx</a:t>
            </a:r>
            <a:endParaRPr b="1" sz="1000">
              <a:solidFill>
                <a:schemeClr val="dk2"/>
              </a:solidFill>
              <a:latin typeface="Raleway"/>
              <a:ea typeface="Raleway"/>
              <a:cs typeface="Raleway"/>
              <a:sym typeface="Raleway"/>
            </a:endParaRPr>
          </a:p>
          <a:p>
            <a:pPr indent="457200" lvl="0" marL="0" rtl="0" algn="l">
              <a:lnSpc>
                <a:spcPct val="100000"/>
              </a:lnSpc>
              <a:spcBef>
                <a:spcPts val="0"/>
              </a:spcBef>
              <a:spcAft>
                <a:spcPts val="0"/>
              </a:spcAft>
              <a:buNone/>
            </a:pPr>
            <a:r>
              <a:t/>
            </a:r>
            <a:endParaRPr b="1" sz="10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rPr b="1" lang="en" sz="1000">
                <a:solidFill>
                  <a:schemeClr val="dk2"/>
                </a:solidFill>
                <a:latin typeface="Raleway"/>
                <a:ea typeface="Raleway"/>
                <a:cs typeface="Raleway"/>
                <a:sym typeface="Raleway"/>
              </a:rPr>
              <a:t>The Situational Leadership II Model. (2019).  Retrieved from </a:t>
            </a:r>
            <a:endParaRPr b="1" sz="1000">
              <a:solidFill>
                <a:schemeClr val="dk2"/>
              </a:solidFill>
              <a:latin typeface="Raleway"/>
              <a:ea typeface="Raleway"/>
              <a:cs typeface="Raleway"/>
              <a:sym typeface="Raleway"/>
            </a:endParaRPr>
          </a:p>
          <a:p>
            <a:pPr indent="457200" lvl="0" marL="0" rtl="0" algn="l">
              <a:lnSpc>
                <a:spcPct val="100000"/>
              </a:lnSpc>
              <a:spcBef>
                <a:spcPts val="0"/>
              </a:spcBef>
              <a:spcAft>
                <a:spcPts val="0"/>
              </a:spcAft>
              <a:buNone/>
            </a:pPr>
            <a:r>
              <a:rPr b="1" lang="en" sz="1000" u="sng">
                <a:solidFill>
                  <a:schemeClr val="accent5"/>
                </a:solidFill>
                <a:latin typeface="Raleway"/>
                <a:ea typeface="Raleway"/>
                <a:cs typeface="Raleway"/>
                <a:sym typeface="Raleway"/>
                <a:hlinkClick r:id="rId5"/>
              </a:rPr>
              <a:t>https://www.kenblanchard.com/Products-Services/Situational-Leadership-II</a:t>
            </a:r>
            <a:endParaRPr b="1" sz="1000">
              <a:solidFill>
                <a:schemeClr val="dk2"/>
              </a:solidFill>
              <a:latin typeface="Raleway"/>
              <a:ea typeface="Raleway"/>
              <a:cs typeface="Raleway"/>
              <a:sym typeface="Raleway"/>
            </a:endParaRPr>
          </a:p>
          <a:p>
            <a:pPr indent="457200" lvl="0" marL="0" rtl="0" algn="l">
              <a:lnSpc>
                <a:spcPct val="100000"/>
              </a:lnSpc>
              <a:spcBef>
                <a:spcPts val="0"/>
              </a:spcBef>
              <a:spcAft>
                <a:spcPts val="0"/>
              </a:spcAft>
              <a:buNone/>
            </a:pPr>
            <a:r>
              <a:t/>
            </a:r>
            <a:endParaRPr b="1" sz="10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rPr b="1" lang="en" sz="1000">
                <a:solidFill>
                  <a:schemeClr val="dk2"/>
                </a:solidFill>
                <a:latin typeface="Raleway"/>
                <a:ea typeface="Raleway"/>
                <a:cs typeface="Raleway"/>
                <a:sym typeface="Raleway"/>
              </a:rPr>
              <a:t>Strengths-based Feedback</a:t>
            </a:r>
            <a:endParaRPr b="1" sz="10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rPr b="1" lang="en" sz="1000">
                <a:solidFill>
                  <a:schemeClr val="dk2"/>
                </a:solidFill>
                <a:latin typeface="Raleway"/>
                <a:ea typeface="Raleway"/>
                <a:cs typeface="Raleway"/>
                <a:sym typeface="Raleway"/>
              </a:rPr>
              <a:t>	</a:t>
            </a:r>
            <a:r>
              <a:rPr lang="en" sz="1100" u="sng">
                <a:solidFill>
                  <a:schemeClr val="hlink"/>
                </a:solidFill>
                <a:latin typeface="Arial"/>
                <a:ea typeface="Arial"/>
                <a:cs typeface="Arial"/>
                <a:sym typeface="Arial"/>
                <a:hlinkClick r:id="rId6"/>
              </a:rPr>
              <a:t>https://uwm.edu/mcwp/strengths-based-feedback/</a:t>
            </a:r>
            <a:endParaRPr b="1" sz="1000">
              <a:solidFill>
                <a:schemeClr val="dk2"/>
              </a:solidFill>
              <a:latin typeface="Raleway"/>
              <a:ea typeface="Raleway"/>
              <a:cs typeface="Raleway"/>
              <a:sym typeface="Raleway"/>
            </a:endParaRPr>
          </a:p>
          <a:p>
            <a:pPr indent="457200" lvl="0" marL="0" rtl="0" algn="l">
              <a:lnSpc>
                <a:spcPct val="100000"/>
              </a:lnSpc>
              <a:spcBef>
                <a:spcPts val="0"/>
              </a:spcBef>
              <a:spcAft>
                <a:spcPts val="0"/>
              </a:spcAft>
              <a:buNone/>
            </a:pPr>
            <a:r>
              <a:t/>
            </a:r>
            <a:endParaRPr b="1" sz="10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rPr b="1" lang="en" sz="1000">
                <a:solidFill>
                  <a:schemeClr val="dk2"/>
                </a:solidFill>
                <a:latin typeface="Raleway"/>
                <a:ea typeface="Raleway"/>
                <a:cs typeface="Raleway"/>
                <a:sym typeface="Raleway"/>
              </a:rPr>
              <a:t>Costa, D.M. (2007). </a:t>
            </a:r>
            <a:r>
              <a:rPr b="1" i="1" lang="en" sz="1000">
                <a:solidFill>
                  <a:schemeClr val="dk2"/>
                </a:solidFill>
                <a:latin typeface="Raleway"/>
                <a:ea typeface="Raleway"/>
                <a:cs typeface="Raleway"/>
                <a:sym typeface="Raleway"/>
              </a:rPr>
              <a:t>Clinical supervision in occupational therapy: a guide for fieldwork and practice.</a:t>
            </a:r>
            <a:r>
              <a:rPr b="1" lang="en" sz="1000">
                <a:solidFill>
                  <a:schemeClr val="dk2"/>
                </a:solidFill>
                <a:latin typeface="Raleway"/>
                <a:ea typeface="Raleway"/>
                <a:cs typeface="Raleway"/>
                <a:sym typeface="Raleway"/>
              </a:rPr>
              <a:t> Bethesda, MD: AOTA Press.</a:t>
            </a:r>
            <a:endParaRPr b="1" sz="10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t/>
            </a:r>
            <a:endParaRPr b="1" sz="10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rPr b="1" lang="en" sz="1000">
                <a:solidFill>
                  <a:schemeClr val="dk2"/>
                </a:solidFill>
                <a:latin typeface="Raleway"/>
                <a:ea typeface="Raleway"/>
                <a:cs typeface="Raleway"/>
                <a:sym typeface="Raleway"/>
              </a:rPr>
              <a:t>DeIuliis, E. (2017). </a:t>
            </a:r>
            <a:r>
              <a:rPr b="1" i="1" lang="en" sz="1000">
                <a:solidFill>
                  <a:schemeClr val="dk2"/>
                </a:solidFill>
                <a:latin typeface="Raleway"/>
                <a:ea typeface="Raleway"/>
                <a:cs typeface="Raleway"/>
                <a:sym typeface="Raleway"/>
              </a:rPr>
              <a:t>Professionalism across occupational therapy practice.</a:t>
            </a:r>
            <a:r>
              <a:rPr b="1" lang="en" sz="1000">
                <a:solidFill>
                  <a:schemeClr val="dk2"/>
                </a:solidFill>
                <a:latin typeface="Raleway"/>
                <a:ea typeface="Raleway"/>
                <a:cs typeface="Raleway"/>
                <a:sym typeface="Raleway"/>
              </a:rPr>
              <a:t> Thorofare, NJ: SLACK Incorporated.</a:t>
            </a:r>
            <a:endParaRPr b="1" sz="1000">
              <a:solidFill>
                <a:schemeClr val="dk2"/>
              </a:solidFill>
              <a:latin typeface="Raleway"/>
              <a:ea typeface="Raleway"/>
              <a:cs typeface="Raleway"/>
              <a:sym typeface="Raleway"/>
            </a:endParaRPr>
          </a:p>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cxnSp>
        <p:nvCxnSpPr>
          <p:cNvPr id="98" name="Google Shape;98;p15"/>
          <p:cNvCxnSpPr/>
          <p:nvPr/>
        </p:nvCxnSpPr>
        <p:spPr>
          <a:xfrm flipH="1">
            <a:off x="5981486" y="3033616"/>
            <a:ext cx="276300" cy="243000"/>
          </a:xfrm>
          <a:prstGeom prst="straightConnector1">
            <a:avLst/>
          </a:prstGeom>
          <a:noFill/>
          <a:ln cap="flat" cmpd="sng" w="9525">
            <a:solidFill>
              <a:schemeClr val="dk2"/>
            </a:solidFill>
            <a:prstDash val="solid"/>
            <a:round/>
            <a:headEnd len="med" w="med" type="none"/>
            <a:tailEnd len="med" w="med" type="none"/>
          </a:ln>
        </p:spPr>
      </p:cxnSp>
      <p:sp>
        <p:nvSpPr>
          <p:cNvPr id="99" name="Google Shape;99;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Strengths-based</a:t>
            </a:r>
            <a:endParaRPr/>
          </a:p>
          <a:p>
            <a:pPr indent="0" lvl="0" marL="0" rtl="0" algn="l">
              <a:spcBef>
                <a:spcPts val="0"/>
              </a:spcBef>
              <a:spcAft>
                <a:spcPts val="0"/>
              </a:spcAft>
              <a:buNone/>
            </a:pPr>
            <a:r>
              <a:rPr lang="en"/>
              <a:t>Supervision</a:t>
            </a:r>
            <a:endParaRPr/>
          </a:p>
        </p:txBody>
      </p:sp>
      <p:sp>
        <p:nvSpPr>
          <p:cNvPr id="100" name="Google Shape;100;p15"/>
          <p:cNvSpPr txBox="1"/>
          <p:nvPr>
            <p:ph idx="1" type="body"/>
          </p:nvPr>
        </p:nvSpPr>
        <p:spPr>
          <a:xfrm>
            <a:off x="729450" y="2087875"/>
            <a:ext cx="4020900" cy="274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0000"/>
              </a:buClr>
              <a:buSzPts val="1100"/>
              <a:buFont typeface="Arial"/>
              <a:buNone/>
            </a:pPr>
            <a:r>
              <a:rPr lang="en" sz="1800">
                <a:solidFill>
                  <a:srgbClr val="000000"/>
                </a:solidFill>
                <a:latin typeface="Arial"/>
                <a:ea typeface="Arial"/>
                <a:cs typeface="Arial"/>
                <a:sym typeface="Arial"/>
              </a:rPr>
              <a:t>“Strengths-based supervision...is primarily a way of being with students, where attention is given to power </a:t>
            </a:r>
            <a:r>
              <a:rPr i="1" lang="en" sz="1800">
                <a:solidFill>
                  <a:srgbClr val="000000"/>
                </a:solidFill>
                <a:latin typeface="Arial"/>
                <a:ea typeface="Arial"/>
                <a:cs typeface="Arial"/>
                <a:sym typeface="Arial"/>
              </a:rPr>
              <a:t>with</a:t>
            </a:r>
            <a:r>
              <a:rPr lang="en" sz="1800">
                <a:solidFill>
                  <a:srgbClr val="000000"/>
                </a:solidFill>
                <a:latin typeface="Arial"/>
                <a:ea typeface="Arial"/>
                <a:cs typeface="Arial"/>
                <a:sym typeface="Arial"/>
              </a:rPr>
              <a:t> rather than </a:t>
            </a:r>
            <a:r>
              <a:rPr i="1" lang="en" sz="1800">
                <a:solidFill>
                  <a:srgbClr val="000000"/>
                </a:solidFill>
                <a:latin typeface="Arial"/>
                <a:ea typeface="Arial"/>
                <a:cs typeface="Arial"/>
                <a:sym typeface="Arial"/>
              </a:rPr>
              <a:t>over</a:t>
            </a:r>
            <a:r>
              <a:rPr lang="en" sz="1800">
                <a:solidFill>
                  <a:srgbClr val="000000"/>
                </a:solidFill>
                <a:latin typeface="Arial"/>
                <a:ea typeface="Arial"/>
                <a:cs typeface="Arial"/>
                <a:sym typeface="Arial"/>
              </a:rPr>
              <a:t>, and the </a:t>
            </a:r>
            <a:r>
              <a:rPr lang="en" sz="1800">
                <a:solidFill>
                  <a:srgbClr val="000000"/>
                </a:solidFill>
                <a:latin typeface="Arial"/>
                <a:ea typeface="Arial"/>
                <a:cs typeface="Arial"/>
                <a:sym typeface="Arial"/>
              </a:rPr>
              <a:t>environment</a:t>
            </a:r>
            <a:r>
              <a:rPr lang="en" sz="1800">
                <a:solidFill>
                  <a:srgbClr val="000000"/>
                </a:solidFill>
                <a:latin typeface="Arial"/>
                <a:ea typeface="Arial"/>
                <a:cs typeface="Arial"/>
                <a:sym typeface="Arial"/>
              </a:rPr>
              <a:t> is such that both fieldwork educator and student contribute their expertise to the relationship.”</a:t>
            </a:r>
            <a:endParaRPr sz="1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1100"/>
              <a:buFont typeface="Arial"/>
              <a:buNone/>
            </a:pPr>
            <a:r>
              <a:rPr lang="en" sz="1100">
                <a:solidFill>
                  <a:srgbClr val="000000"/>
                </a:solidFill>
                <a:latin typeface="Arial"/>
                <a:ea typeface="Arial"/>
                <a:cs typeface="Arial"/>
                <a:sym typeface="Arial"/>
              </a:rPr>
              <a:t>-</a:t>
            </a:r>
            <a:r>
              <a:rPr lang="en" sz="1100" u="sng">
                <a:solidFill>
                  <a:schemeClr val="hlink"/>
                </a:solidFill>
                <a:latin typeface="Arial"/>
                <a:ea typeface="Arial"/>
                <a:cs typeface="Arial"/>
                <a:sym typeface="Arial"/>
                <a:hlinkClick r:id="rId3"/>
              </a:rPr>
              <a:t>https://innovativeresources.org/strengths-based-supervision/</a:t>
            </a:r>
            <a:endParaRPr sz="11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1100"/>
              <a:buFont typeface="Arial"/>
              <a:buNone/>
            </a:pPr>
            <a:r>
              <a:t/>
            </a:r>
            <a:endParaRPr sz="11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1100"/>
              <a:buFont typeface="Arial"/>
              <a:buNone/>
            </a:pPr>
            <a:r>
              <a:rPr lang="en" sz="1100" u="sng">
                <a:solidFill>
                  <a:schemeClr val="hlink"/>
                </a:solidFill>
                <a:latin typeface="Arial"/>
                <a:ea typeface="Arial"/>
                <a:cs typeface="Arial"/>
                <a:sym typeface="Arial"/>
                <a:hlinkClick r:id="rId4"/>
              </a:rPr>
              <a:t>https://www.youtube.com/watch?v=eGaEAzqWeQQ</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sz="1800">
              <a:solidFill>
                <a:srgbClr val="000000"/>
              </a:solidFill>
            </a:endParaRPr>
          </a:p>
        </p:txBody>
      </p:sp>
      <p:sp>
        <p:nvSpPr>
          <p:cNvPr id="101" name="Google Shape;101;p15"/>
          <p:cNvSpPr/>
          <p:nvPr/>
        </p:nvSpPr>
        <p:spPr>
          <a:xfrm>
            <a:off x="6206300" y="2169125"/>
            <a:ext cx="1224600" cy="1239300"/>
          </a:xfrm>
          <a:prstGeom prst="ellips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Fieldwork</a:t>
            </a:r>
            <a:endParaRPr sz="1200"/>
          </a:p>
          <a:p>
            <a:pPr indent="0" lvl="0" marL="0" rtl="0" algn="ctr">
              <a:spcBef>
                <a:spcPts val="0"/>
              </a:spcBef>
              <a:spcAft>
                <a:spcPts val="0"/>
              </a:spcAft>
              <a:buNone/>
            </a:pPr>
            <a:r>
              <a:rPr lang="en" sz="1200"/>
              <a:t>Educator</a:t>
            </a:r>
            <a:endParaRPr sz="1200"/>
          </a:p>
        </p:txBody>
      </p:sp>
      <p:cxnSp>
        <p:nvCxnSpPr>
          <p:cNvPr id="102" name="Google Shape;102;p15"/>
          <p:cNvCxnSpPr>
            <a:endCxn id="101" idx="0"/>
          </p:cNvCxnSpPr>
          <p:nvPr/>
        </p:nvCxnSpPr>
        <p:spPr>
          <a:xfrm>
            <a:off x="6812300" y="1834025"/>
            <a:ext cx="6300" cy="335100"/>
          </a:xfrm>
          <a:prstGeom prst="straightConnector1">
            <a:avLst/>
          </a:prstGeom>
          <a:noFill/>
          <a:ln cap="flat" cmpd="sng" w="9525">
            <a:solidFill>
              <a:schemeClr val="dk2"/>
            </a:solidFill>
            <a:prstDash val="solid"/>
            <a:round/>
            <a:headEnd len="med" w="med" type="none"/>
            <a:tailEnd len="med" w="med" type="none"/>
          </a:ln>
        </p:spPr>
      </p:cxnSp>
      <p:sp>
        <p:nvSpPr>
          <p:cNvPr id="103" name="Google Shape;103;p15"/>
          <p:cNvSpPr/>
          <p:nvPr/>
        </p:nvSpPr>
        <p:spPr>
          <a:xfrm>
            <a:off x="6206300" y="594725"/>
            <a:ext cx="1224600" cy="12393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Leader</a:t>
            </a:r>
            <a:endParaRPr sz="1200">
              <a:solidFill>
                <a:srgbClr val="FFFFFF"/>
              </a:solidFill>
            </a:endParaRPr>
          </a:p>
        </p:txBody>
      </p:sp>
      <p:sp>
        <p:nvSpPr>
          <p:cNvPr id="104" name="Google Shape;104;p15"/>
          <p:cNvSpPr/>
          <p:nvPr/>
        </p:nvSpPr>
        <p:spPr>
          <a:xfrm>
            <a:off x="4978525" y="2838625"/>
            <a:ext cx="1224600" cy="12393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Supporter</a:t>
            </a:r>
            <a:endParaRPr sz="1200">
              <a:solidFill>
                <a:srgbClr val="FFFFFF"/>
              </a:solidFill>
            </a:endParaRPr>
          </a:p>
        </p:txBody>
      </p:sp>
      <p:sp>
        <p:nvSpPr>
          <p:cNvPr id="105" name="Google Shape;105;p15"/>
          <p:cNvSpPr/>
          <p:nvPr/>
        </p:nvSpPr>
        <p:spPr>
          <a:xfrm>
            <a:off x="4978525" y="1381925"/>
            <a:ext cx="1224600" cy="12393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Teacher</a:t>
            </a:r>
            <a:endParaRPr sz="1200">
              <a:solidFill>
                <a:srgbClr val="FFFFFF"/>
              </a:solidFill>
            </a:endParaRPr>
          </a:p>
        </p:txBody>
      </p:sp>
      <p:sp>
        <p:nvSpPr>
          <p:cNvPr id="106" name="Google Shape;106;p15"/>
          <p:cNvSpPr/>
          <p:nvPr/>
        </p:nvSpPr>
        <p:spPr>
          <a:xfrm>
            <a:off x="6206300" y="3698875"/>
            <a:ext cx="1224600" cy="1239300"/>
          </a:xfrm>
          <a:prstGeom prst="ellipse">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Evaluator</a:t>
            </a:r>
            <a:endParaRPr sz="1200">
              <a:solidFill>
                <a:srgbClr val="FFFFFF"/>
              </a:solidFill>
            </a:endParaRPr>
          </a:p>
        </p:txBody>
      </p:sp>
      <p:sp>
        <p:nvSpPr>
          <p:cNvPr id="107" name="Google Shape;107;p15"/>
          <p:cNvSpPr/>
          <p:nvPr/>
        </p:nvSpPr>
        <p:spPr>
          <a:xfrm>
            <a:off x="7434075" y="2838625"/>
            <a:ext cx="1224600" cy="12393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a:t>
            </a:r>
            <a:r>
              <a:rPr lang="en" sz="1100">
                <a:solidFill>
                  <a:srgbClr val="FFFFFF"/>
                </a:solidFill>
              </a:rPr>
              <a:t>onsultant</a:t>
            </a:r>
            <a:endParaRPr sz="1100">
              <a:solidFill>
                <a:srgbClr val="FFFFFF"/>
              </a:solidFill>
            </a:endParaRPr>
          </a:p>
        </p:txBody>
      </p:sp>
      <p:sp>
        <p:nvSpPr>
          <p:cNvPr id="108" name="Google Shape;108;p15"/>
          <p:cNvSpPr/>
          <p:nvPr/>
        </p:nvSpPr>
        <p:spPr>
          <a:xfrm>
            <a:off x="7434075" y="1381925"/>
            <a:ext cx="1224600" cy="1239300"/>
          </a:xfrm>
          <a:prstGeom prst="ellipse">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rPr>
              <a:t>Counselor</a:t>
            </a:r>
            <a:endParaRPr sz="1100">
              <a:solidFill>
                <a:srgbClr val="FFFFFF"/>
              </a:solidFill>
            </a:endParaRPr>
          </a:p>
        </p:txBody>
      </p:sp>
      <p:cxnSp>
        <p:nvCxnSpPr>
          <p:cNvPr id="109" name="Google Shape;109;p15"/>
          <p:cNvCxnSpPr/>
          <p:nvPr/>
        </p:nvCxnSpPr>
        <p:spPr>
          <a:xfrm>
            <a:off x="6815450" y="3366925"/>
            <a:ext cx="6300" cy="335100"/>
          </a:xfrm>
          <a:prstGeom prst="straightConnector1">
            <a:avLst/>
          </a:prstGeom>
          <a:noFill/>
          <a:ln cap="flat" cmpd="sng" w="9525">
            <a:solidFill>
              <a:schemeClr val="dk2"/>
            </a:solidFill>
            <a:prstDash val="solid"/>
            <a:round/>
            <a:headEnd len="med" w="med" type="none"/>
            <a:tailEnd len="med" w="med" type="none"/>
          </a:ln>
        </p:spPr>
      </p:cxnSp>
      <p:cxnSp>
        <p:nvCxnSpPr>
          <p:cNvPr id="110" name="Google Shape;110;p15"/>
          <p:cNvCxnSpPr/>
          <p:nvPr/>
        </p:nvCxnSpPr>
        <p:spPr>
          <a:xfrm>
            <a:off x="7328911" y="3033584"/>
            <a:ext cx="188700" cy="140100"/>
          </a:xfrm>
          <a:prstGeom prst="straightConnector1">
            <a:avLst/>
          </a:prstGeom>
          <a:noFill/>
          <a:ln cap="flat" cmpd="sng" w="9525">
            <a:solidFill>
              <a:schemeClr val="dk2"/>
            </a:solidFill>
            <a:prstDash val="solid"/>
            <a:round/>
            <a:headEnd len="med" w="med" type="none"/>
            <a:tailEnd len="med" w="med" type="none"/>
          </a:ln>
        </p:spPr>
      </p:cxnSp>
      <p:cxnSp>
        <p:nvCxnSpPr>
          <p:cNvPr id="111" name="Google Shape;111;p15"/>
          <p:cNvCxnSpPr>
            <a:stCxn id="108" idx="3"/>
          </p:cNvCxnSpPr>
          <p:nvPr/>
        </p:nvCxnSpPr>
        <p:spPr>
          <a:xfrm flipH="1">
            <a:off x="7329014" y="2439734"/>
            <a:ext cx="284400" cy="46800"/>
          </a:xfrm>
          <a:prstGeom prst="straightConnector1">
            <a:avLst/>
          </a:prstGeom>
          <a:noFill/>
          <a:ln cap="flat" cmpd="sng" w="9525">
            <a:solidFill>
              <a:schemeClr val="dk2"/>
            </a:solidFill>
            <a:prstDash val="solid"/>
            <a:round/>
            <a:headEnd len="med" w="med" type="none"/>
            <a:tailEnd len="med" w="med" type="none"/>
          </a:ln>
        </p:spPr>
      </p:cxnSp>
      <p:cxnSp>
        <p:nvCxnSpPr>
          <p:cNvPr id="112" name="Google Shape;112;p15"/>
          <p:cNvCxnSpPr>
            <a:endCxn id="105" idx="5"/>
          </p:cNvCxnSpPr>
          <p:nvPr/>
        </p:nvCxnSpPr>
        <p:spPr>
          <a:xfrm rot="10800000">
            <a:off x="6023786" y="2439734"/>
            <a:ext cx="234000" cy="71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729450" y="1245300"/>
            <a:ext cx="7021200" cy="29850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0" i="1" lang="en" sz="2400">
                <a:solidFill>
                  <a:srgbClr val="FFFFFF"/>
                </a:solidFill>
                <a:latin typeface="Arial"/>
                <a:ea typeface="Arial"/>
                <a:cs typeface="Arial"/>
                <a:sym typeface="Arial"/>
              </a:rPr>
              <a:t>“Like guides, we walk ahead of our students, at times beside them, and at times we follow their lead. In sensing where to walk lies our art. For as we support [them] in their struggle, challenge them toward their best, and cast light on their path ahead, we do so in the name of our respect for their potential and our care for their growth.”</a:t>
            </a:r>
            <a:endParaRPr b="0" i="1" sz="2400">
              <a:solidFill>
                <a:srgbClr val="FFFFFF"/>
              </a:solidFill>
              <a:latin typeface="Arial"/>
              <a:ea typeface="Arial"/>
              <a:cs typeface="Arial"/>
              <a:sym typeface="Arial"/>
            </a:endParaRPr>
          </a:p>
          <a:p>
            <a:pPr indent="0" lvl="0" marL="0" rtl="0" algn="r">
              <a:lnSpc>
                <a:spcPct val="115000"/>
              </a:lnSpc>
              <a:spcBef>
                <a:spcPts val="0"/>
              </a:spcBef>
              <a:spcAft>
                <a:spcPts val="0"/>
              </a:spcAft>
              <a:buClr>
                <a:srgbClr val="000000"/>
              </a:buClr>
              <a:buSzPts val="1100"/>
              <a:buFont typeface="Arial"/>
              <a:buNone/>
            </a:pPr>
            <a:r>
              <a:rPr b="0" lang="en" sz="2400">
                <a:solidFill>
                  <a:srgbClr val="FFFFFF"/>
                </a:solidFill>
                <a:latin typeface="Arial"/>
                <a:ea typeface="Arial"/>
                <a:cs typeface="Arial"/>
                <a:sym typeface="Arial"/>
              </a:rPr>
              <a:t>-Daloz, 1999, p. 244</a:t>
            </a:r>
            <a:endParaRPr b="0" sz="2400">
              <a:solidFill>
                <a:srgbClr val="FFFFFF"/>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Identifying Strengths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Strengths in the Room</a:t>
            </a:r>
            <a:endParaRPr/>
          </a:p>
        </p:txBody>
      </p:sp>
      <p:sp>
        <p:nvSpPr>
          <p:cNvPr id="128" name="Google Shape;128;p1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eriod"/>
            </a:pPr>
            <a:r>
              <a:rPr lang="en" sz="2000"/>
              <a:t>Divide into groups based on generation:</a:t>
            </a:r>
            <a:endParaRPr sz="2000"/>
          </a:p>
          <a:p>
            <a:pPr indent="-355600" lvl="1" marL="914400" rtl="0" algn="l">
              <a:spcBef>
                <a:spcPts val="0"/>
              </a:spcBef>
              <a:spcAft>
                <a:spcPts val="0"/>
              </a:spcAft>
              <a:buSzPts val="2000"/>
              <a:buAutoNum type="alphaLcPeriod"/>
            </a:pPr>
            <a:r>
              <a:rPr lang="en" sz="2000"/>
              <a:t>Baby Boomers (1943-1964)</a:t>
            </a:r>
            <a:endParaRPr sz="2000"/>
          </a:p>
          <a:p>
            <a:pPr indent="-355600" lvl="1" marL="914400" rtl="0" algn="l">
              <a:spcBef>
                <a:spcPts val="0"/>
              </a:spcBef>
              <a:spcAft>
                <a:spcPts val="0"/>
              </a:spcAft>
              <a:buSzPts val="2000"/>
              <a:buAutoNum type="alphaLcPeriod"/>
            </a:pPr>
            <a:r>
              <a:rPr lang="en" sz="2000"/>
              <a:t>Generation X (1965-1979)</a:t>
            </a:r>
            <a:endParaRPr sz="2000"/>
          </a:p>
          <a:p>
            <a:pPr indent="-355600" lvl="1" marL="914400" rtl="0" algn="l">
              <a:spcBef>
                <a:spcPts val="0"/>
              </a:spcBef>
              <a:spcAft>
                <a:spcPts val="0"/>
              </a:spcAft>
              <a:buSzPts val="2000"/>
              <a:buAutoNum type="alphaLcPeriod"/>
            </a:pPr>
            <a:r>
              <a:rPr lang="en" sz="2000"/>
              <a:t>Xennials (1977-1983)</a:t>
            </a:r>
            <a:endParaRPr sz="2000"/>
          </a:p>
          <a:p>
            <a:pPr indent="-355600" lvl="1" marL="914400" rtl="0" algn="l">
              <a:spcBef>
                <a:spcPts val="0"/>
              </a:spcBef>
              <a:spcAft>
                <a:spcPts val="0"/>
              </a:spcAft>
              <a:buSzPts val="2000"/>
              <a:buAutoNum type="alphaLcPeriod"/>
            </a:pPr>
            <a:r>
              <a:rPr lang="en" sz="2000"/>
              <a:t>Generation Y/Millennials (1980-1999)</a:t>
            </a:r>
            <a:endParaRPr sz="2000"/>
          </a:p>
          <a:p>
            <a:pPr indent="-355600" lvl="0" marL="457200" rtl="0" algn="l">
              <a:spcBef>
                <a:spcPts val="0"/>
              </a:spcBef>
              <a:spcAft>
                <a:spcPts val="0"/>
              </a:spcAft>
              <a:buSzPts val="2000"/>
              <a:buAutoNum type="arabicPeriod"/>
            </a:pPr>
            <a:r>
              <a:rPr lang="en" sz="2000"/>
              <a:t>Discuss your collective strengths as a generation</a:t>
            </a:r>
            <a:endParaRPr sz="2000"/>
          </a:p>
          <a:p>
            <a:pPr indent="-355600" lvl="0" marL="457200" rtl="0" algn="l">
              <a:spcBef>
                <a:spcPts val="0"/>
              </a:spcBef>
              <a:spcAft>
                <a:spcPts val="0"/>
              </a:spcAft>
              <a:buSzPts val="2000"/>
              <a:buAutoNum type="arabicPeriod"/>
            </a:pPr>
            <a:r>
              <a:rPr lang="en" sz="2000"/>
              <a:t>Write your top 5 strengths on the chart paper</a:t>
            </a:r>
            <a:endParaRPr sz="2000"/>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graphicFrame>
        <p:nvGraphicFramePr>
          <p:cNvPr id="133" name="Google Shape;133;p19"/>
          <p:cNvGraphicFramePr/>
          <p:nvPr/>
        </p:nvGraphicFramePr>
        <p:xfrm>
          <a:off x="411500" y="634425"/>
          <a:ext cx="3000000" cy="3000000"/>
        </p:xfrm>
        <a:graphic>
          <a:graphicData uri="http://schemas.openxmlformats.org/drawingml/2006/table">
            <a:tbl>
              <a:tblPr>
                <a:noFill/>
                <a:tableStyleId>{5E9F1EC8-CABE-41B8-B46B-3ED03ED327FF}</a:tableStyleId>
              </a:tblPr>
              <a:tblGrid>
                <a:gridCol w="1664200"/>
                <a:gridCol w="1664200"/>
                <a:gridCol w="1664200"/>
                <a:gridCol w="1664200"/>
                <a:gridCol w="1664200"/>
              </a:tblGrid>
              <a:tr h="396200">
                <a:tc>
                  <a:txBody>
                    <a:bodyPr/>
                    <a:lstStyle/>
                    <a:p>
                      <a:pPr indent="0" lvl="0" marL="0" rtl="0" algn="ctr">
                        <a:spcBef>
                          <a:spcPts val="0"/>
                        </a:spcBef>
                        <a:spcAft>
                          <a:spcPts val="0"/>
                        </a:spcAft>
                        <a:buNone/>
                      </a:pPr>
                      <a:r>
                        <a:rPr b="1" lang="en"/>
                        <a:t>Generation</a:t>
                      </a:r>
                      <a:endParaRPr b="1"/>
                    </a:p>
                  </a:txBody>
                  <a:tcPr marT="91425" marB="91425" marR="91425" marL="91425"/>
                </a:tc>
                <a:tc>
                  <a:txBody>
                    <a:bodyPr/>
                    <a:lstStyle/>
                    <a:p>
                      <a:pPr indent="0" lvl="0" marL="0" rtl="0" algn="ctr">
                        <a:spcBef>
                          <a:spcPts val="0"/>
                        </a:spcBef>
                        <a:spcAft>
                          <a:spcPts val="0"/>
                        </a:spcAft>
                        <a:buNone/>
                      </a:pPr>
                      <a:r>
                        <a:rPr b="1" lang="en"/>
                        <a:t>Formative Events</a:t>
                      </a:r>
                      <a:endParaRPr b="1"/>
                    </a:p>
                  </a:txBody>
                  <a:tcPr marT="91425" marB="91425" marR="91425" marL="91425"/>
                </a:tc>
                <a:tc>
                  <a:txBody>
                    <a:bodyPr/>
                    <a:lstStyle/>
                    <a:p>
                      <a:pPr indent="0" lvl="0" marL="0" rtl="0" algn="ctr">
                        <a:spcBef>
                          <a:spcPts val="0"/>
                        </a:spcBef>
                        <a:spcAft>
                          <a:spcPts val="0"/>
                        </a:spcAft>
                        <a:buNone/>
                      </a:pPr>
                      <a:r>
                        <a:rPr b="1" lang="en"/>
                        <a:t>Socialization</a:t>
                      </a:r>
                      <a:endParaRPr b="1"/>
                    </a:p>
                  </a:txBody>
                  <a:tcPr marT="91425" marB="91425" marR="91425" marL="91425"/>
                </a:tc>
                <a:tc>
                  <a:txBody>
                    <a:bodyPr/>
                    <a:lstStyle/>
                    <a:p>
                      <a:pPr indent="0" lvl="0" marL="0" rtl="0" algn="ctr">
                        <a:spcBef>
                          <a:spcPts val="0"/>
                        </a:spcBef>
                        <a:spcAft>
                          <a:spcPts val="0"/>
                        </a:spcAft>
                        <a:buNone/>
                      </a:pPr>
                      <a:r>
                        <a:rPr b="1" lang="en"/>
                        <a:t>Values</a:t>
                      </a:r>
                      <a:endParaRPr b="1"/>
                    </a:p>
                  </a:txBody>
                  <a:tcPr marT="91425" marB="91425" marR="91425" marL="91425"/>
                </a:tc>
                <a:tc>
                  <a:txBody>
                    <a:bodyPr/>
                    <a:lstStyle/>
                    <a:p>
                      <a:pPr indent="0" lvl="0" marL="0" rtl="0" algn="ctr">
                        <a:spcBef>
                          <a:spcPts val="0"/>
                        </a:spcBef>
                        <a:spcAft>
                          <a:spcPts val="0"/>
                        </a:spcAft>
                        <a:buNone/>
                      </a:pPr>
                      <a:r>
                        <a:rPr b="1" lang="en"/>
                        <a:t>Educational View</a:t>
                      </a:r>
                      <a:endParaRPr b="1"/>
                    </a:p>
                  </a:txBody>
                  <a:tcPr marT="91425" marB="91425" marR="91425" marL="91425"/>
                </a:tc>
              </a:tr>
              <a:tr h="396200">
                <a:tc>
                  <a:txBody>
                    <a:bodyPr/>
                    <a:lstStyle/>
                    <a:p>
                      <a:pPr indent="0" lvl="0" marL="0" rtl="0" algn="l">
                        <a:spcBef>
                          <a:spcPts val="0"/>
                        </a:spcBef>
                        <a:spcAft>
                          <a:spcPts val="0"/>
                        </a:spcAft>
                        <a:buNone/>
                      </a:pPr>
                      <a:r>
                        <a:rPr b="1" lang="en"/>
                        <a:t>Baby Boomers</a:t>
                      </a:r>
                      <a:endParaRPr b="1"/>
                    </a:p>
                    <a:p>
                      <a:pPr indent="0" lvl="0" marL="0" rtl="0" algn="l">
                        <a:spcBef>
                          <a:spcPts val="0"/>
                        </a:spcBef>
                        <a:spcAft>
                          <a:spcPts val="0"/>
                        </a:spcAft>
                        <a:buNone/>
                      </a:pPr>
                      <a:r>
                        <a:rPr b="1" lang="en"/>
                        <a:t>1943-1965</a:t>
                      </a:r>
                      <a:endParaRPr b="1"/>
                    </a:p>
                  </a:txBody>
                  <a:tcPr marT="91425" marB="91425" marR="91425" marL="91425"/>
                </a:tc>
                <a:tc>
                  <a:txBody>
                    <a:bodyPr/>
                    <a:lstStyle/>
                    <a:p>
                      <a:pPr indent="0" lvl="0" marL="0" rtl="0" algn="l">
                        <a:spcBef>
                          <a:spcPts val="0"/>
                        </a:spcBef>
                        <a:spcAft>
                          <a:spcPts val="0"/>
                        </a:spcAft>
                        <a:buNone/>
                      </a:pPr>
                      <a:r>
                        <a:rPr lang="en"/>
                        <a:t>Anti-war mvt, Civil Rights, Woodstock</a:t>
                      </a:r>
                      <a:endParaRPr/>
                    </a:p>
                  </a:txBody>
                  <a:tcPr marT="91425" marB="91425" marR="91425" marL="91425"/>
                </a:tc>
                <a:tc>
                  <a:txBody>
                    <a:bodyPr/>
                    <a:lstStyle/>
                    <a:p>
                      <a:pPr indent="0" lvl="0" marL="0" rtl="0" algn="l">
                        <a:spcBef>
                          <a:spcPts val="0"/>
                        </a:spcBef>
                        <a:spcAft>
                          <a:spcPts val="0"/>
                        </a:spcAft>
                        <a:buNone/>
                      </a:pPr>
                      <a:r>
                        <a:rPr lang="en"/>
                        <a:t>Post-war prosperity, activism, increase in communism</a:t>
                      </a:r>
                      <a:endParaRPr/>
                    </a:p>
                  </a:txBody>
                  <a:tcPr marT="91425" marB="91425" marR="91425" marL="91425"/>
                </a:tc>
                <a:tc>
                  <a:txBody>
                    <a:bodyPr/>
                    <a:lstStyle/>
                    <a:p>
                      <a:pPr indent="0" lvl="0" marL="0" rtl="0" algn="l">
                        <a:spcBef>
                          <a:spcPts val="0"/>
                        </a:spcBef>
                        <a:spcAft>
                          <a:spcPts val="0"/>
                        </a:spcAft>
                        <a:buNone/>
                      </a:pPr>
                      <a:r>
                        <a:rPr lang="en"/>
                        <a:t>Civil rights, reform, equality, optimism</a:t>
                      </a:r>
                      <a:endParaRPr/>
                    </a:p>
                  </a:txBody>
                  <a:tcPr marT="91425" marB="91425" marR="91425" marL="91425"/>
                </a:tc>
                <a:tc>
                  <a:txBody>
                    <a:bodyPr/>
                    <a:lstStyle/>
                    <a:p>
                      <a:pPr indent="0" lvl="0" marL="0" rtl="0" algn="l">
                        <a:spcBef>
                          <a:spcPts val="0"/>
                        </a:spcBef>
                        <a:spcAft>
                          <a:spcPts val="0"/>
                        </a:spcAft>
                        <a:buNone/>
                      </a:pPr>
                      <a:r>
                        <a:rPr lang="en"/>
                        <a:t>Hardworking</a:t>
                      </a:r>
                      <a:endParaRPr/>
                    </a:p>
                  </a:txBody>
                  <a:tcPr marT="91425" marB="91425" marR="91425" marL="91425"/>
                </a:tc>
              </a:tr>
              <a:tr h="381000">
                <a:tc>
                  <a:txBody>
                    <a:bodyPr/>
                    <a:lstStyle/>
                    <a:p>
                      <a:pPr indent="0" lvl="0" marL="0" rtl="0" algn="l">
                        <a:spcBef>
                          <a:spcPts val="0"/>
                        </a:spcBef>
                        <a:spcAft>
                          <a:spcPts val="0"/>
                        </a:spcAft>
                        <a:buNone/>
                      </a:pPr>
                      <a:r>
                        <a:rPr b="1" lang="en"/>
                        <a:t>Generation X</a:t>
                      </a:r>
                      <a:endParaRPr b="1"/>
                    </a:p>
                    <a:p>
                      <a:pPr indent="0" lvl="0" marL="0" rtl="0" algn="l">
                        <a:spcBef>
                          <a:spcPts val="0"/>
                        </a:spcBef>
                        <a:spcAft>
                          <a:spcPts val="0"/>
                        </a:spcAft>
                        <a:buNone/>
                      </a:pPr>
                      <a:r>
                        <a:rPr b="1" lang="en"/>
                        <a:t>1968-1979</a:t>
                      </a:r>
                      <a:endParaRPr b="1"/>
                    </a:p>
                  </a:txBody>
                  <a:tcPr marT="91425" marB="91425" marR="91425" marL="91425"/>
                </a:tc>
                <a:tc>
                  <a:txBody>
                    <a:bodyPr/>
                    <a:lstStyle/>
                    <a:p>
                      <a:pPr indent="0" lvl="0" marL="0" rtl="0" algn="l">
                        <a:spcBef>
                          <a:spcPts val="0"/>
                        </a:spcBef>
                        <a:spcAft>
                          <a:spcPts val="0"/>
                        </a:spcAft>
                        <a:buNone/>
                      </a:pPr>
                      <a:r>
                        <a:rPr lang="en"/>
                        <a:t>Globalization, dot.com boom</a:t>
                      </a:r>
                      <a:endParaRPr/>
                    </a:p>
                  </a:txBody>
                  <a:tcPr marT="91425" marB="91425" marR="91425" marL="91425"/>
                </a:tc>
                <a:tc>
                  <a:txBody>
                    <a:bodyPr/>
                    <a:lstStyle/>
                    <a:p>
                      <a:pPr indent="0" lvl="0" marL="0" rtl="0" algn="l">
                        <a:spcBef>
                          <a:spcPts val="0"/>
                        </a:spcBef>
                        <a:spcAft>
                          <a:spcPts val="0"/>
                        </a:spcAft>
                        <a:buNone/>
                      </a:pPr>
                      <a:r>
                        <a:rPr lang="en"/>
                        <a:t>Latchkey kids, parents as workaholics</a:t>
                      </a:r>
                      <a:endParaRPr/>
                    </a:p>
                  </a:txBody>
                  <a:tcPr marT="91425" marB="91425" marR="91425" marL="91425"/>
                </a:tc>
                <a:tc>
                  <a:txBody>
                    <a:bodyPr/>
                    <a:lstStyle/>
                    <a:p>
                      <a:pPr indent="0" lvl="0" marL="0" rtl="0" algn="l">
                        <a:spcBef>
                          <a:spcPts val="0"/>
                        </a:spcBef>
                        <a:spcAft>
                          <a:spcPts val="0"/>
                        </a:spcAft>
                        <a:buNone/>
                      </a:pPr>
                      <a:r>
                        <a:rPr lang="en"/>
                        <a:t>Balance between work and life</a:t>
                      </a:r>
                      <a:endParaRPr/>
                    </a:p>
                  </a:txBody>
                  <a:tcPr marT="91425" marB="91425" marR="91425" marL="91425"/>
                </a:tc>
                <a:tc>
                  <a:txBody>
                    <a:bodyPr/>
                    <a:lstStyle/>
                    <a:p>
                      <a:pPr indent="0" lvl="0" marL="0" rtl="0" algn="l">
                        <a:spcBef>
                          <a:spcPts val="0"/>
                        </a:spcBef>
                        <a:spcAft>
                          <a:spcPts val="0"/>
                        </a:spcAft>
                        <a:buNone/>
                      </a:pPr>
                      <a:r>
                        <a:rPr lang="en"/>
                        <a:t>Value continuous learning &amp; skill development</a:t>
                      </a:r>
                      <a:endParaRPr/>
                    </a:p>
                  </a:txBody>
                  <a:tcPr marT="91425" marB="91425" marR="91425" marL="91425"/>
                </a:tc>
              </a:tr>
              <a:tr h="381000">
                <a:tc>
                  <a:txBody>
                    <a:bodyPr/>
                    <a:lstStyle/>
                    <a:p>
                      <a:pPr indent="0" lvl="0" marL="0" rtl="0" algn="l">
                        <a:spcBef>
                          <a:spcPts val="0"/>
                        </a:spcBef>
                        <a:spcAft>
                          <a:spcPts val="0"/>
                        </a:spcAft>
                        <a:buNone/>
                      </a:pPr>
                      <a:r>
                        <a:rPr b="1" lang="en"/>
                        <a:t>Generation Y</a:t>
                      </a:r>
                      <a:endParaRPr b="1"/>
                    </a:p>
                    <a:p>
                      <a:pPr indent="0" lvl="0" marL="0" rtl="0" algn="l">
                        <a:spcBef>
                          <a:spcPts val="0"/>
                        </a:spcBef>
                        <a:spcAft>
                          <a:spcPts val="0"/>
                        </a:spcAft>
                        <a:buNone/>
                      </a:pPr>
                      <a:r>
                        <a:rPr b="1" lang="en"/>
                        <a:t>1980-1999</a:t>
                      </a:r>
                      <a:endParaRPr b="1"/>
                    </a:p>
                  </a:txBody>
                  <a:tcPr marT="91425" marB="91425" marR="91425" marL="91425"/>
                </a:tc>
                <a:tc>
                  <a:txBody>
                    <a:bodyPr/>
                    <a:lstStyle/>
                    <a:p>
                      <a:pPr indent="0" lvl="0" marL="0" rtl="0" algn="l">
                        <a:spcBef>
                          <a:spcPts val="0"/>
                        </a:spcBef>
                        <a:spcAft>
                          <a:spcPts val="0"/>
                        </a:spcAft>
                        <a:buNone/>
                      </a:pPr>
                      <a:r>
                        <a:rPr lang="en"/>
                        <a:t>Terrorism, violence</a:t>
                      </a:r>
                      <a:endParaRPr/>
                    </a:p>
                  </a:txBody>
                  <a:tcPr marT="91425" marB="91425" marR="91425" marL="91425"/>
                </a:tc>
                <a:tc>
                  <a:txBody>
                    <a:bodyPr/>
                    <a:lstStyle/>
                    <a:p>
                      <a:pPr indent="0" lvl="0" marL="0" rtl="0" algn="l">
                        <a:spcBef>
                          <a:spcPts val="0"/>
                        </a:spcBef>
                        <a:spcAft>
                          <a:spcPts val="0"/>
                        </a:spcAft>
                        <a:buNone/>
                      </a:pPr>
                      <a:r>
                        <a:rPr lang="en"/>
                        <a:t>Trophy kids, structured life, child-centric parenting, rewarded for effort vs performance</a:t>
                      </a:r>
                      <a:endParaRPr/>
                    </a:p>
                  </a:txBody>
                  <a:tcPr marT="91425" marB="91425" marR="91425" marL="91425"/>
                </a:tc>
                <a:tc>
                  <a:txBody>
                    <a:bodyPr/>
                    <a:lstStyle/>
                    <a:p>
                      <a:pPr indent="0" lvl="0" marL="0" rtl="0" algn="l">
                        <a:spcBef>
                          <a:spcPts val="0"/>
                        </a:spcBef>
                        <a:spcAft>
                          <a:spcPts val="0"/>
                        </a:spcAft>
                        <a:buNone/>
                      </a:pPr>
                      <a:r>
                        <a:rPr lang="en"/>
                        <a:t>Innovation</a:t>
                      </a:r>
                      <a:endParaRPr/>
                    </a:p>
                  </a:txBody>
                  <a:tcPr marT="91425" marB="91425" marR="91425" marL="91425"/>
                </a:tc>
                <a:tc>
                  <a:txBody>
                    <a:bodyPr/>
                    <a:lstStyle/>
                    <a:p>
                      <a:pPr indent="0" lvl="0" marL="0" rtl="0" algn="l">
                        <a:spcBef>
                          <a:spcPts val="0"/>
                        </a:spcBef>
                        <a:spcAft>
                          <a:spcPts val="0"/>
                        </a:spcAft>
                        <a:buNone/>
                      </a:pPr>
                      <a:r>
                        <a:rPr lang="en"/>
                        <a:t>Incredible expense, micromanaged by parents &amp; expect that of educators</a:t>
                      </a: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graphicFrame>
        <p:nvGraphicFramePr>
          <p:cNvPr id="138" name="Google Shape;138;p20"/>
          <p:cNvGraphicFramePr/>
          <p:nvPr/>
        </p:nvGraphicFramePr>
        <p:xfrm>
          <a:off x="411500" y="110550"/>
          <a:ext cx="3000000" cy="3000000"/>
        </p:xfrm>
        <a:graphic>
          <a:graphicData uri="http://schemas.openxmlformats.org/drawingml/2006/table">
            <a:tbl>
              <a:tblPr>
                <a:noFill/>
                <a:tableStyleId>{5E9F1EC8-CABE-41B8-B46B-3ED03ED327FF}</a:tableStyleId>
              </a:tblPr>
              <a:tblGrid>
                <a:gridCol w="1664200"/>
                <a:gridCol w="1664200"/>
                <a:gridCol w="1664200"/>
                <a:gridCol w="1664200"/>
                <a:gridCol w="1664200"/>
              </a:tblGrid>
              <a:tr h="396200">
                <a:tc>
                  <a:txBody>
                    <a:bodyPr/>
                    <a:lstStyle/>
                    <a:p>
                      <a:pPr indent="0" lvl="0" marL="0" rtl="0" algn="ctr">
                        <a:spcBef>
                          <a:spcPts val="0"/>
                        </a:spcBef>
                        <a:spcAft>
                          <a:spcPts val="0"/>
                        </a:spcAft>
                        <a:buNone/>
                      </a:pPr>
                      <a:r>
                        <a:rPr b="1" lang="en"/>
                        <a:t>Generation</a:t>
                      </a:r>
                      <a:endParaRPr b="1"/>
                    </a:p>
                  </a:txBody>
                  <a:tcPr marT="91425" marB="91425" marR="91425" marL="91425"/>
                </a:tc>
                <a:tc>
                  <a:txBody>
                    <a:bodyPr/>
                    <a:lstStyle/>
                    <a:p>
                      <a:pPr indent="0" lvl="0" marL="0" rtl="0" algn="ctr">
                        <a:spcBef>
                          <a:spcPts val="0"/>
                        </a:spcBef>
                        <a:spcAft>
                          <a:spcPts val="0"/>
                        </a:spcAft>
                        <a:buNone/>
                      </a:pPr>
                      <a:r>
                        <a:rPr b="1" lang="en"/>
                        <a:t>Strengths</a:t>
                      </a:r>
                      <a:endParaRPr b="1"/>
                    </a:p>
                  </a:txBody>
                  <a:tcPr marT="91425" marB="91425" marR="91425" marL="91425"/>
                </a:tc>
                <a:tc>
                  <a:txBody>
                    <a:bodyPr/>
                    <a:lstStyle/>
                    <a:p>
                      <a:pPr indent="0" lvl="0" marL="0" rtl="0" algn="ctr">
                        <a:spcBef>
                          <a:spcPts val="0"/>
                        </a:spcBef>
                        <a:spcAft>
                          <a:spcPts val="0"/>
                        </a:spcAft>
                        <a:buNone/>
                      </a:pPr>
                      <a:r>
                        <a:rPr b="1" lang="en"/>
                        <a:t>Areas of Need</a:t>
                      </a:r>
                      <a:endParaRPr b="1"/>
                    </a:p>
                  </a:txBody>
                  <a:tcPr marT="91425" marB="91425" marR="91425" marL="91425"/>
                </a:tc>
                <a:tc>
                  <a:txBody>
                    <a:bodyPr/>
                    <a:lstStyle/>
                    <a:p>
                      <a:pPr indent="0" lvl="0" marL="0" rtl="0" algn="ctr">
                        <a:spcBef>
                          <a:spcPts val="0"/>
                        </a:spcBef>
                        <a:spcAft>
                          <a:spcPts val="0"/>
                        </a:spcAft>
                        <a:buNone/>
                      </a:pPr>
                      <a:r>
                        <a:rPr b="1" lang="en"/>
                        <a:t>Work Ethic</a:t>
                      </a:r>
                      <a:endParaRPr b="1"/>
                    </a:p>
                  </a:txBody>
                  <a:tcPr marT="91425" marB="91425" marR="91425" marL="91425"/>
                </a:tc>
                <a:tc>
                  <a:txBody>
                    <a:bodyPr/>
                    <a:lstStyle/>
                    <a:p>
                      <a:pPr indent="0" lvl="0" marL="0" rtl="0" algn="ctr">
                        <a:spcBef>
                          <a:spcPts val="0"/>
                        </a:spcBef>
                        <a:spcAft>
                          <a:spcPts val="0"/>
                        </a:spcAft>
                        <a:buNone/>
                      </a:pPr>
                      <a:r>
                        <a:rPr b="1" lang="en"/>
                        <a:t>Communication Style</a:t>
                      </a:r>
                      <a:endParaRPr b="1"/>
                    </a:p>
                  </a:txBody>
                  <a:tcPr marT="91425" marB="91425" marR="91425" marL="91425"/>
                </a:tc>
              </a:tr>
              <a:tr h="396200">
                <a:tc>
                  <a:txBody>
                    <a:bodyPr/>
                    <a:lstStyle/>
                    <a:p>
                      <a:pPr indent="0" lvl="0" marL="0" rtl="0" algn="l">
                        <a:spcBef>
                          <a:spcPts val="0"/>
                        </a:spcBef>
                        <a:spcAft>
                          <a:spcPts val="0"/>
                        </a:spcAft>
                        <a:buNone/>
                      </a:pPr>
                      <a:r>
                        <a:rPr b="1" lang="en"/>
                        <a:t>Baby Boomers</a:t>
                      </a:r>
                      <a:endParaRPr b="1"/>
                    </a:p>
                    <a:p>
                      <a:pPr indent="0" lvl="0" marL="0" rtl="0" algn="l">
                        <a:spcBef>
                          <a:spcPts val="0"/>
                        </a:spcBef>
                        <a:spcAft>
                          <a:spcPts val="0"/>
                        </a:spcAft>
                        <a:buNone/>
                      </a:pPr>
                      <a:r>
                        <a:rPr b="1" lang="en"/>
                        <a:t>1943-1965</a:t>
                      </a:r>
                      <a:endParaRPr b="1"/>
                    </a:p>
                  </a:txBody>
                  <a:tcPr marT="91425" marB="91425" marR="91425" marL="91425"/>
                </a:tc>
                <a:tc>
                  <a:txBody>
                    <a:bodyPr/>
                    <a:lstStyle/>
                    <a:p>
                      <a:pPr indent="0" lvl="0" marL="0" rtl="0" algn="l">
                        <a:spcBef>
                          <a:spcPts val="0"/>
                        </a:spcBef>
                        <a:spcAft>
                          <a:spcPts val="0"/>
                        </a:spcAft>
                        <a:buNone/>
                      </a:pPr>
                      <a:r>
                        <a:rPr lang="en"/>
                        <a:t>Loyal, workaholic</a:t>
                      </a:r>
                      <a:endParaRPr/>
                    </a:p>
                  </a:txBody>
                  <a:tcPr marT="91425" marB="91425" marR="91425" marL="91425"/>
                </a:tc>
                <a:tc>
                  <a:txBody>
                    <a:bodyPr/>
                    <a:lstStyle/>
                    <a:p>
                      <a:pPr indent="0" lvl="0" marL="0" rtl="0" algn="l">
                        <a:spcBef>
                          <a:spcPts val="0"/>
                        </a:spcBef>
                        <a:spcAft>
                          <a:spcPts val="0"/>
                        </a:spcAft>
                        <a:buNone/>
                      </a:pPr>
                      <a:r>
                        <a:rPr lang="en"/>
                        <a:t>Wants it all, competitive, micro-managers</a:t>
                      </a:r>
                      <a:endParaRPr/>
                    </a:p>
                  </a:txBody>
                  <a:tcPr marT="91425" marB="91425" marR="91425" marL="91425"/>
                </a:tc>
                <a:tc>
                  <a:txBody>
                    <a:bodyPr/>
                    <a:lstStyle/>
                    <a:p>
                      <a:pPr indent="0" lvl="0" marL="0" rtl="0" algn="l">
                        <a:spcBef>
                          <a:spcPts val="0"/>
                        </a:spcBef>
                        <a:spcAft>
                          <a:spcPts val="0"/>
                        </a:spcAft>
                        <a:buNone/>
                      </a:pPr>
                      <a:r>
                        <a:rPr lang="en"/>
                        <a:t>Paid dues (comes in early, stays late), climbs ladder, adventurous</a:t>
                      </a:r>
                      <a:endParaRPr/>
                    </a:p>
                  </a:txBody>
                  <a:tcPr marT="91425" marB="91425" marR="91425" marL="91425"/>
                </a:tc>
                <a:tc>
                  <a:txBody>
                    <a:bodyPr/>
                    <a:lstStyle/>
                    <a:p>
                      <a:pPr indent="0" lvl="0" marL="0" rtl="0" algn="l">
                        <a:spcBef>
                          <a:spcPts val="0"/>
                        </a:spcBef>
                        <a:spcAft>
                          <a:spcPts val="0"/>
                        </a:spcAft>
                        <a:buNone/>
                      </a:pPr>
                      <a:r>
                        <a:rPr lang="en"/>
                        <a:t>Face to face</a:t>
                      </a:r>
                      <a:endParaRPr/>
                    </a:p>
                  </a:txBody>
                  <a:tcPr marT="91425" marB="91425" marR="91425" marL="91425"/>
                </a:tc>
              </a:tr>
              <a:tr h="381000">
                <a:tc>
                  <a:txBody>
                    <a:bodyPr/>
                    <a:lstStyle/>
                    <a:p>
                      <a:pPr indent="0" lvl="0" marL="0" rtl="0" algn="l">
                        <a:spcBef>
                          <a:spcPts val="0"/>
                        </a:spcBef>
                        <a:spcAft>
                          <a:spcPts val="0"/>
                        </a:spcAft>
                        <a:buNone/>
                      </a:pPr>
                      <a:r>
                        <a:rPr b="1" lang="en"/>
                        <a:t>Generation X</a:t>
                      </a:r>
                      <a:endParaRPr b="1"/>
                    </a:p>
                    <a:p>
                      <a:pPr indent="0" lvl="0" marL="0" rtl="0" algn="l">
                        <a:spcBef>
                          <a:spcPts val="0"/>
                        </a:spcBef>
                        <a:spcAft>
                          <a:spcPts val="0"/>
                        </a:spcAft>
                        <a:buNone/>
                      </a:pPr>
                      <a:r>
                        <a:rPr b="1" lang="en"/>
                        <a:t>1968-1979</a:t>
                      </a:r>
                      <a:endParaRPr b="1"/>
                    </a:p>
                  </a:txBody>
                  <a:tcPr marT="91425" marB="91425" marR="91425" marL="91425"/>
                </a:tc>
                <a:tc>
                  <a:txBody>
                    <a:bodyPr/>
                    <a:lstStyle/>
                    <a:p>
                      <a:pPr indent="0" lvl="0" marL="0" rtl="0" algn="l">
                        <a:spcBef>
                          <a:spcPts val="0"/>
                        </a:spcBef>
                        <a:spcAft>
                          <a:spcPts val="0"/>
                        </a:spcAft>
                        <a:buNone/>
                      </a:pPr>
                      <a:r>
                        <a:rPr lang="en"/>
                        <a:t>Independent, autonomous</a:t>
                      </a:r>
                      <a:endParaRPr/>
                    </a:p>
                  </a:txBody>
                  <a:tcPr marT="91425" marB="91425" marR="91425" marL="91425"/>
                </a:tc>
                <a:tc>
                  <a:txBody>
                    <a:bodyPr/>
                    <a:lstStyle/>
                    <a:p>
                      <a:pPr indent="0" lvl="0" marL="0" rtl="0" algn="l">
                        <a:spcBef>
                          <a:spcPts val="0"/>
                        </a:spcBef>
                        <a:spcAft>
                          <a:spcPts val="0"/>
                        </a:spcAft>
                        <a:buNone/>
                      </a:pPr>
                      <a:r>
                        <a:rPr lang="en"/>
                        <a:t>Lack loyalty, skeptical reluctant to </a:t>
                      </a:r>
                      <a:r>
                        <a:rPr lang="en"/>
                        <a:t>network</a:t>
                      </a:r>
                      <a:endParaRPr/>
                    </a:p>
                  </a:txBody>
                  <a:tcPr marT="91425" marB="91425" marR="91425" marL="91425"/>
                </a:tc>
                <a:tc>
                  <a:txBody>
                    <a:bodyPr/>
                    <a:lstStyle/>
                    <a:p>
                      <a:pPr indent="0" lvl="0" marL="0" rtl="0" algn="l">
                        <a:spcBef>
                          <a:spcPts val="0"/>
                        </a:spcBef>
                        <a:spcAft>
                          <a:spcPts val="0"/>
                        </a:spcAft>
                        <a:buNone/>
                      </a:pPr>
                      <a:r>
                        <a:rPr lang="en"/>
                        <a:t>Job hop, outcome-focused</a:t>
                      </a:r>
                      <a:endParaRPr/>
                    </a:p>
                  </a:txBody>
                  <a:tcPr marT="91425" marB="91425" marR="91425" marL="91425"/>
                </a:tc>
                <a:tc>
                  <a:txBody>
                    <a:bodyPr/>
                    <a:lstStyle/>
                    <a:p>
                      <a:pPr indent="0" lvl="0" marL="0" rtl="0" algn="l">
                        <a:spcBef>
                          <a:spcPts val="0"/>
                        </a:spcBef>
                        <a:spcAft>
                          <a:spcPts val="0"/>
                        </a:spcAft>
                        <a:buNone/>
                      </a:pPr>
                      <a:r>
                        <a:rPr lang="en"/>
                        <a:t>Like learning to be entertaining, allow innovation &amp; creativity</a:t>
                      </a:r>
                      <a:endParaRPr/>
                    </a:p>
                  </a:txBody>
                  <a:tcPr marT="91425" marB="91425" marR="91425" marL="91425"/>
                </a:tc>
              </a:tr>
              <a:tr h="381000">
                <a:tc>
                  <a:txBody>
                    <a:bodyPr/>
                    <a:lstStyle/>
                    <a:p>
                      <a:pPr indent="0" lvl="0" marL="0" rtl="0" algn="l">
                        <a:spcBef>
                          <a:spcPts val="0"/>
                        </a:spcBef>
                        <a:spcAft>
                          <a:spcPts val="0"/>
                        </a:spcAft>
                        <a:buNone/>
                      </a:pPr>
                      <a:r>
                        <a:rPr b="1" lang="en"/>
                        <a:t>Generation Y</a:t>
                      </a:r>
                      <a:endParaRPr b="1"/>
                    </a:p>
                    <a:p>
                      <a:pPr indent="0" lvl="0" marL="0" rtl="0" algn="l">
                        <a:spcBef>
                          <a:spcPts val="0"/>
                        </a:spcBef>
                        <a:spcAft>
                          <a:spcPts val="0"/>
                        </a:spcAft>
                        <a:buNone/>
                      </a:pPr>
                      <a:r>
                        <a:rPr b="1" lang="en"/>
                        <a:t>1980-1999</a:t>
                      </a:r>
                      <a:endParaRPr b="1"/>
                    </a:p>
                  </a:txBody>
                  <a:tcPr marT="91425" marB="91425" marR="91425" marL="91425"/>
                </a:tc>
                <a:tc>
                  <a:txBody>
                    <a:bodyPr/>
                    <a:lstStyle/>
                    <a:p>
                      <a:pPr indent="0" lvl="0" marL="0" rtl="0" algn="l">
                        <a:spcBef>
                          <a:spcPts val="0"/>
                        </a:spcBef>
                        <a:spcAft>
                          <a:spcPts val="0"/>
                        </a:spcAft>
                        <a:buNone/>
                      </a:pPr>
                      <a:r>
                        <a:rPr lang="en"/>
                        <a:t>Curious, energetic, civil, tech savvy, not afraid of change, multitasking</a:t>
                      </a:r>
                      <a:endParaRPr/>
                    </a:p>
                  </a:txBody>
                  <a:tcPr marT="91425" marB="91425" marR="91425" marL="91425"/>
                </a:tc>
                <a:tc>
                  <a:txBody>
                    <a:bodyPr/>
                    <a:lstStyle/>
                    <a:p>
                      <a:pPr indent="0" lvl="0" marL="0" rtl="0" algn="l">
                        <a:spcBef>
                          <a:spcPts val="0"/>
                        </a:spcBef>
                        <a:spcAft>
                          <a:spcPts val="0"/>
                        </a:spcAft>
                        <a:buNone/>
                      </a:pPr>
                      <a:r>
                        <a:rPr lang="en"/>
                        <a:t>Expect to make decisions, need to achieve, demanding, lack direction/focus, interpersonal skills, tries to negotiate vs earn</a:t>
                      </a:r>
                      <a:endParaRPr/>
                    </a:p>
                  </a:txBody>
                  <a:tcPr marT="91425" marB="91425" marR="91425" marL="91425"/>
                </a:tc>
                <a:tc>
                  <a:txBody>
                    <a:bodyPr/>
                    <a:lstStyle/>
                    <a:p>
                      <a:pPr indent="0" lvl="0" marL="0" rtl="0" algn="l">
                        <a:spcBef>
                          <a:spcPts val="0"/>
                        </a:spcBef>
                        <a:spcAft>
                          <a:spcPts val="0"/>
                        </a:spcAft>
                        <a:buNone/>
                      </a:pPr>
                      <a:r>
                        <a:rPr lang="en"/>
                        <a:t>Entitlement &amp; sense of validation, desire immediate result, rely on external motivation, lack maturity, lack self-confidence &amp; self-esteem</a:t>
                      </a:r>
                      <a:endParaRPr/>
                    </a:p>
                  </a:txBody>
                  <a:tcPr marT="91425" marB="91425" marR="91425" marL="91425"/>
                </a:tc>
                <a:tc>
                  <a:txBody>
                    <a:bodyPr/>
                    <a:lstStyle/>
                    <a:p>
                      <a:pPr indent="0" lvl="0" marL="0" rtl="0" algn="l">
                        <a:spcBef>
                          <a:spcPts val="0"/>
                        </a:spcBef>
                        <a:spcAft>
                          <a:spcPts val="0"/>
                        </a:spcAft>
                        <a:buNone/>
                      </a:pPr>
                      <a:r>
                        <a:rPr lang="en"/>
                        <a:t>Informal, need a lot more coaching &amp; modeling on interprofessional skills, provide a voice, assign work groups, clarify big picture, mentor, work-life balance</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for Identifying </a:t>
            </a:r>
            <a:r>
              <a:rPr lang="en"/>
              <a:t>Strengths</a:t>
            </a:r>
            <a:endParaRPr/>
          </a:p>
        </p:txBody>
      </p:sp>
      <p:pic>
        <p:nvPicPr>
          <p:cNvPr id="144" name="Google Shape;144;p21"/>
          <p:cNvPicPr preferRelativeResize="0"/>
          <p:nvPr/>
        </p:nvPicPr>
        <p:blipFill>
          <a:blip r:embed="rId3">
            <a:alphaModFix/>
          </a:blip>
          <a:stretch>
            <a:fillRect/>
          </a:stretch>
        </p:blipFill>
        <p:spPr>
          <a:xfrm>
            <a:off x="729450" y="1853850"/>
            <a:ext cx="2604000" cy="1952982"/>
          </a:xfrm>
          <a:prstGeom prst="rect">
            <a:avLst/>
          </a:prstGeom>
          <a:noFill/>
          <a:ln>
            <a:noFill/>
          </a:ln>
        </p:spPr>
      </p:pic>
      <p:sp>
        <p:nvSpPr>
          <p:cNvPr id="145" name="Google Shape;145;p21"/>
          <p:cNvSpPr txBox="1"/>
          <p:nvPr/>
        </p:nvSpPr>
        <p:spPr>
          <a:xfrm>
            <a:off x="941475" y="3806750"/>
            <a:ext cx="21798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CliftonStrengths</a:t>
            </a:r>
            <a:endParaRPr>
              <a:latin typeface="Lato"/>
              <a:ea typeface="Lato"/>
              <a:cs typeface="Lato"/>
              <a:sym typeface="Lato"/>
            </a:endParaRPr>
          </a:p>
          <a:p>
            <a:pPr indent="0" lvl="0" marL="0" rtl="0" algn="l">
              <a:spcBef>
                <a:spcPts val="0"/>
              </a:spcBef>
              <a:spcAft>
                <a:spcPts val="0"/>
              </a:spcAft>
              <a:buNone/>
            </a:pPr>
            <a:r>
              <a:rPr lang="en" sz="1100" u="sng">
                <a:solidFill>
                  <a:schemeClr val="hlink"/>
                </a:solidFill>
                <a:hlinkClick r:id="rId4"/>
              </a:rPr>
              <a:t>https://www.gallupstrengthscenter.com/home/en-us</a:t>
            </a:r>
            <a:endParaRPr>
              <a:latin typeface="Lato"/>
              <a:ea typeface="Lato"/>
              <a:cs typeface="Lato"/>
              <a:sym typeface="Lato"/>
            </a:endParaRPr>
          </a:p>
        </p:txBody>
      </p:sp>
      <p:pic>
        <p:nvPicPr>
          <p:cNvPr id="146" name="Google Shape;146;p21"/>
          <p:cNvPicPr preferRelativeResize="0"/>
          <p:nvPr/>
        </p:nvPicPr>
        <p:blipFill>
          <a:blip r:embed="rId5">
            <a:alphaModFix/>
          </a:blip>
          <a:stretch>
            <a:fillRect/>
          </a:stretch>
        </p:blipFill>
        <p:spPr>
          <a:xfrm>
            <a:off x="3348063" y="2006250"/>
            <a:ext cx="2451474" cy="1704539"/>
          </a:xfrm>
          <a:prstGeom prst="rect">
            <a:avLst/>
          </a:prstGeom>
          <a:noFill/>
          <a:ln>
            <a:noFill/>
          </a:ln>
        </p:spPr>
      </p:pic>
      <p:sp>
        <p:nvSpPr>
          <p:cNvPr id="147" name="Google Shape;147;p21"/>
          <p:cNvSpPr txBox="1"/>
          <p:nvPr/>
        </p:nvSpPr>
        <p:spPr>
          <a:xfrm>
            <a:off x="3346188" y="3806750"/>
            <a:ext cx="24516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Straight Talk Communication Tool (FREE!)</a:t>
            </a:r>
            <a:endParaRPr>
              <a:latin typeface="Lato"/>
              <a:ea typeface="Lato"/>
              <a:cs typeface="Lato"/>
              <a:sym typeface="Lato"/>
            </a:endParaRPr>
          </a:p>
          <a:p>
            <a:pPr indent="0" lvl="0" marL="0" rtl="0" algn="l">
              <a:spcBef>
                <a:spcPts val="0"/>
              </a:spcBef>
              <a:spcAft>
                <a:spcPts val="0"/>
              </a:spcAft>
              <a:buNone/>
            </a:pPr>
            <a:r>
              <a:rPr lang="en" sz="1100" u="sng">
                <a:solidFill>
                  <a:schemeClr val="hlink"/>
                </a:solidFill>
                <a:hlinkClick r:id="rId6"/>
              </a:rPr>
              <a:t>https://gostraighttalk.com/</a:t>
            </a:r>
            <a:endParaRPr>
              <a:latin typeface="Lato"/>
              <a:ea typeface="Lato"/>
              <a:cs typeface="Lato"/>
              <a:sym typeface="Lato"/>
            </a:endParaRPr>
          </a:p>
        </p:txBody>
      </p:sp>
      <p:pic>
        <p:nvPicPr>
          <p:cNvPr id="148" name="Google Shape;148;p21"/>
          <p:cNvPicPr preferRelativeResize="0"/>
          <p:nvPr/>
        </p:nvPicPr>
        <p:blipFill>
          <a:blip r:embed="rId7">
            <a:alphaModFix/>
          </a:blip>
          <a:stretch>
            <a:fillRect/>
          </a:stretch>
        </p:blipFill>
        <p:spPr>
          <a:xfrm>
            <a:off x="6004417" y="2006250"/>
            <a:ext cx="2272732" cy="1704549"/>
          </a:xfrm>
          <a:prstGeom prst="rect">
            <a:avLst/>
          </a:prstGeom>
          <a:noFill/>
          <a:ln>
            <a:noFill/>
          </a:ln>
        </p:spPr>
      </p:pic>
      <p:sp>
        <p:nvSpPr>
          <p:cNvPr id="149" name="Google Shape;149;p21"/>
          <p:cNvSpPr txBox="1"/>
          <p:nvPr/>
        </p:nvSpPr>
        <p:spPr>
          <a:xfrm>
            <a:off x="6022725" y="3806750"/>
            <a:ext cx="26040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Myers Briggs Personality Types</a:t>
            </a:r>
            <a:endParaRPr>
              <a:latin typeface="Lato"/>
              <a:ea typeface="Lato"/>
              <a:cs typeface="Lato"/>
              <a:sym typeface="Lato"/>
            </a:endParaRPr>
          </a:p>
          <a:p>
            <a:pPr indent="0" lvl="0" marL="0" rtl="0" algn="l">
              <a:spcBef>
                <a:spcPts val="0"/>
              </a:spcBef>
              <a:spcAft>
                <a:spcPts val="0"/>
              </a:spcAft>
              <a:buNone/>
            </a:pPr>
            <a:r>
              <a:rPr lang="en" sz="1100" u="sng">
                <a:solidFill>
                  <a:schemeClr val="hlink"/>
                </a:solidFill>
                <a:hlinkClick r:id="rId8"/>
              </a:rPr>
              <a:t>https://www.myersbriggs.org/my-mbti-personality-type/</a:t>
            </a:r>
            <a:endParaRPr>
              <a:latin typeface="Lato"/>
              <a:ea typeface="Lato"/>
              <a:cs typeface="Lato"/>
              <a:sym typeface="Lato"/>
            </a:endParaRPr>
          </a:p>
          <a:p>
            <a:pPr indent="0" lvl="0" marL="0" rtl="0" algn="l">
              <a:spcBef>
                <a:spcPts val="0"/>
              </a:spcBef>
              <a:spcAft>
                <a:spcPts val="0"/>
              </a:spcAft>
              <a:buNone/>
            </a:pPr>
            <a:r>
              <a:rPr lang="en" sz="1100" u="sng">
                <a:solidFill>
                  <a:schemeClr val="hlink"/>
                </a:solidFill>
                <a:hlinkClick r:id="rId9"/>
              </a:rPr>
              <a:t>http://www.humanmetrics.com/cgi-win/jtypes2.asp</a:t>
            </a:r>
            <a:r>
              <a:rPr lang="en">
                <a:latin typeface="Lato"/>
                <a:ea typeface="Lato"/>
                <a:cs typeface="Lato"/>
                <a:sym typeface="Lato"/>
              </a:rPr>
              <a:t> (FREE!)</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