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0" r:id="rId2"/>
    <p:sldId id="353" r:id="rId3"/>
    <p:sldId id="336" r:id="rId4"/>
    <p:sldId id="354" r:id="rId5"/>
    <p:sldId id="256" r:id="rId6"/>
    <p:sldId id="351" r:id="rId7"/>
    <p:sldId id="258" r:id="rId8"/>
    <p:sldId id="261" r:id="rId9"/>
    <p:sldId id="345" r:id="rId10"/>
    <p:sldId id="350" r:id="rId11"/>
    <p:sldId id="341" r:id="rId12"/>
    <p:sldId id="266" r:id="rId13"/>
    <p:sldId id="335" r:id="rId14"/>
    <p:sldId id="302" r:id="rId15"/>
    <p:sldId id="348" r:id="rId16"/>
    <p:sldId id="349" r:id="rId17"/>
    <p:sldId id="352" r:id="rId18"/>
    <p:sldId id="25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5DA18-8222-4EBF-A056-51EBADC44CC0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9F4DF-7553-47F1-BE61-38957BE92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18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7698A6-84A8-402F-837B-E5F03BA9929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23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837afd1c5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837afd1c53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5516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4" name="Google Shape;1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B7716-DAA9-47CE-AFC0-39C00CC1A8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47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B7716-DAA9-47CE-AFC0-39C00CC1A8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47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6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D365-CCB9-4FF3-A7A0-9F57E1E902BD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37A8E70-0930-4745-A4EA-59F3910AF6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11" y="144931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83911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83911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4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1078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D365-CCB9-4FF3-A7A0-9F57E1E902BD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8E70-0930-4745-A4EA-59F3910AF6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75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2"/>
            <a:ext cx="268224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5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D365-CCB9-4FF3-A7A0-9F57E1E902BD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8E70-0930-4745-A4EA-59F3910AF6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80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D365-CCB9-4FF3-A7A0-9F57E1E902BD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8E70-0930-4745-A4EA-59F3910AF6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5152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6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1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D365-CCB9-4FF3-A7A0-9F57E1E902BD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92551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92202" y="234148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91082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F37A8E70-0930-4745-A4EA-59F3910AF6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4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D365-CCB9-4FF3-A7A0-9F57E1E902BD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8E70-0930-4745-A4EA-59F3910AF6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58649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D365-CCB9-4FF3-A7A0-9F57E1E902BD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8E70-0930-4745-A4EA-59F3910AF6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47258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D365-CCB9-4FF3-A7A0-9F57E1E902BD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8E70-0930-4745-A4EA-59F3910AF6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22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D365-CCB9-4FF3-A7A0-9F57E1E902BD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8E70-0930-4745-A4EA-59F3910AF6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80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D365-CCB9-4FF3-A7A0-9F57E1E902BD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A8E70-0930-4745-A4EA-59F3910AF6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4496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FD365-CCB9-4FF3-A7A0-9F57E1E902BD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F37A8E70-0930-4745-A4EA-59F3910AF6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91347" y="465048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/>
          <p:nvPr/>
        </p:nvSpPr>
        <p:spPr>
          <a:xfrm>
            <a:off x="91354" y="477323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85" y="6668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21904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8DFD365-CCB9-4FF3-A7A0-9F57E1E902BD}" type="datetimeFigureOut">
              <a:rPr lang="en-US" smtClean="0"/>
              <a:pPr/>
              <a:t>5/18/2023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37A8E70-0930-4745-A4EA-59F3910AF6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0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www.gvsu.edu/grad/dro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jjacob@umich.edu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cara.masselink@wmich.ed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athryn.potter@baker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hyperlink" Target="mailto:Cassie.kregger@baker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hyperlink" Target="mailto:mmekkes@grcc.ed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wysockip242@macomb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hyperlink" Target="mailto:Seefriedm@macomb.ed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Michigan OTA Programs</a:t>
            </a: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886206" y="3657600"/>
            <a:ext cx="4573229" cy="2647950"/>
            <a:chOff x="108768588" y="111621787"/>
            <a:chExt cx="6386751" cy="4382814"/>
          </a:xfrm>
        </p:grpSpPr>
        <p:sp>
          <p:nvSpPr>
            <p:cNvPr id="1028" name="Rectangle 4" hidden="1"/>
            <p:cNvSpPr>
              <a:spLocks noChangeArrowheads="1" noChangeShapeType="1"/>
            </p:cNvSpPr>
            <p:nvPr/>
          </p:nvSpPr>
          <p:spPr bwMode="auto">
            <a:xfrm>
              <a:off x="110045591" y="111747906"/>
              <a:ext cx="4629150" cy="2743200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 descr="j0101856"/>
            <p:cNvPicPr>
              <a:picLocks noChangeAspect="1" noChangeArrowheads="1" noChangeShapeType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8768588" y="111621787"/>
              <a:ext cx="6386751" cy="4382814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2E5AEC7-3818-4583-88E5-93AA021A65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720"/>
    </mc:Choice>
    <mc:Fallback xmlns="">
      <p:transition spd="slow" advClick="0" advTm="57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3043" y="557718"/>
            <a:ext cx="3032714" cy="3032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273050"/>
            <a:ext cx="6172200" cy="750680"/>
          </a:xfrm>
        </p:spPr>
        <p:txBody>
          <a:bodyPr>
            <a:normAutofit fontScale="90000"/>
          </a:bodyPr>
          <a:lstStyle/>
          <a:p>
            <a:r>
              <a:rPr lang="en-US" dirty="0"/>
              <a:t>Concordia University-Ann Arbor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295" y="273050"/>
            <a:ext cx="1905000" cy="1905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374" y="2365000"/>
            <a:ext cx="3008840" cy="2002246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"/>
          </p:nvPr>
        </p:nvSpPr>
        <p:spPr>
          <a:xfrm>
            <a:off x="4724400" y="1023730"/>
            <a:ext cx="6650736" cy="4023758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/>
              <a:t>Candidacy Status-OTD (entry-level)</a:t>
            </a:r>
          </a:p>
          <a:p>
            <a:r>
              <a:rPr lang="en-US" sz="2400" dirty="0"/>
              <a:t>Level I Rotations:</a:t>
            </a:r>
          </a:p>
          <a:p>
            <a:pPr lvl="1"/>
            <a:r>
              <a:rPr lang="en-US" sz="2200" dirty="0"/>
              <a:t>March-May 2024</a:t>
            </a:r>
          </a:p>
          <a:p>
            <a:r>
              <a:rPr lang="en-US" sz="2400" dirty="0"/>
              <a:t>Level II Rotations</a:t>
            </a:r>
          </a:p>
          <a:p>
            <a:pPr lvl="1"/>
            <a:r>
              <a:rPr lang="en-US" sz="2200" dirty="0"/>
              <a:t>May- August 2024</a:t>
            </a:r>
          </a:p>
          <a:p>
            <a:pPr lvl="1"/>
            <a:r>
              <a:rPr lang="en-US" sz="2200" dirty="0"/>
              <a:t>August - November 2024</a:t>
            </a:r>
          </a:p>
          <a:p>
            <a:r>
              <a:rPr lang="en-US" sz="2400" dirty="0"/>
              <a:t>28 students maximum</a:t>
            </a:r>
          </a:p>
          <a:p>
            <a:r>
              <a:rPr lang="en-US" sz="2400" dirty="0"/>
              <a:t>Curriculum uses Transactional Model and Occupational Therapy Intervention Process Model to guide learning and holistic care</a:t>
            </a:r>
          </a:p>
          <a:p>
            <a:r>
              <a:rPr lang="en-US" sz="2400" dirty="0"/>
              <a:t>Currently seeking clinical partners for fieldwork and capstone experiences</a:t>
            </a:r>
          </a:p>
          <a:p>
            <a:r>
              <a:rPr lang="en-US" sz="2400" dirty="0"/>
              <a:t>IPE experience with PT, RN, SW, Education, Child Life with standardized patients and high fidelity simulation</a:t>
            </a:r>
          </a:p>
          <a:p>
            <a:r>
              <a:rPr lang="en-US" sz="2400" dirty="0"/>
              <a:t>Team </a:t>
            </a:r>
            <a:r>
              <a:rPr lang="en-US" sz="2400" dirty="0" err="1"/>
              <a:t>Stepps</a:t>
            </a:r>
            <a:r>
              <a:rPr lang="en-US" sz="2400" dirty="0"/>
              <a:t> trained for improved interprofessional communication</a:t>
            </a:r>
          </a:p>
        </p:txBody>
      </p:sp>
      <p:sp>
        <p:nvSpPr>
          <p:cNvPr id="15" name="Content Placeholder 13"/>
          <p:cNvSpPr txBox="1">
            <a:spLocks/>
          </p:cNvSpPr>
          <p:nvPr/>
        </p:nvSpPr>
        <p:spPr>
          <a:xfrm>
            <a:off x="964095" y="5047488"/>
            <a:ext cx="11102007" cy="283341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Fieldwork Contact			Capstone Contact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Jennifer Engja, OTD, MSOT, OTRL		Nicole O. Hansen,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Dr.OT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, MS, MOT, OTRL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Academic Fieldwork Coordinator/		Capstone Coordinator/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Assistant Professor				Assistant Professor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Jennifer.engja@cuaa.edu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			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Nicole.hansen@cuaa.edu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9DD9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734.995.7369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					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734.995.7228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479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body" idx="1"/>
          </p:nvPr>
        </p:nvSpPr>
        <p:spPr>
          <a:xfrm>
            <a:off x="2133725" y="4110000"/>
            <a:ext cx="4167000" cy="2949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274320" indent="-274320">
              <a:lnSpc>
                <a:spcPct val="80000"/>
              </a:lnSpc>
              <a:spcBef>
                <a:spcPts val="0"/>
              </a:spcBef>
              <a:buSzPts val="1725"/>
              <a:buChar char="⚫"/>
            </a:pPr>
            <a:r>
              <a:rPr lang="en-US" sz="2029"/>
              <a:t>Post Baccalaureate MSOT</a:t>
            </a:r>
            <a:endParaRPr/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SzPts val="1725"/>
              <a:buChar char="⚫"/>
            </a:pPr>
            <a:r>
              <a:rPr lang="en-US" sz="2029"/>
              <a:t>Admit 29 Students in Fall</a:t>
            </a:r>
            <a:endParaRPr/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SzPts val="1725"/>
              <a:buChar char="⚫"/>
            </a:pPr>
            <a:r>
              <a:rPr lang="en-US" sz="2029"/>
              <a:t>W. A. Lettinga Campus in Grand Rapids</a:t>
            </a:r>
            <a:endParaRPr/>
          </a:p>
          <a:p>
            <a:pPr marL="274320" indent="-176085">
              <a:lnSpc>
                <a:spcPct val="80000"/>
              </a:lnSpc>
              <a:spcBef>
                <a:spcPts val="580"/>
              </a:spcBef>
              <a:buSzPts val="1547"/>
              <a:buNone/>
            </a:pPr>
            <a:endParaRPr sz="1820"/>
          </a:p>
          <a:p>
            <a:pPr marL="274320" indent="-176085">
              <a:lnSpc>
                <a:spcPct val="80000"/>
              </a:lnSpc>
              <a:spcBef>
                <a:spcPts val="580"/>
              </a:spcBef>
              <a:buSzPts val="1547"/>
              <a:buNone/>
            </a:pPr>
            <a:endParaRPr sz="1820"/>
          </a:p>
        </p:txBody>
      </p:sp>
      <p:sp>
        <p:nvSpPr>
          <p:cNvPr id="106" name="Google Shape;106;p13"/>
          <p:cNvSpPr txBox="1">
            <a:spLocks noGrp="1"/>
          </p:cNvSpPr>
          <p:nvPr>
            <p:ph type="body" idx="2"/>
          </p:nvPr>
        </p:nvSpPr>
        <p:spPr>
          <a:xfrm>
            <a:off x="6300725" y="1828806"/>
            <a:ext cx="41670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27432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1960" b="1"/>
              <a:t>Fieldwork Highlights</a:t>
            </a:r>
            <a:endParaRPr sz="1960" b="1"/>
          </a:p>
          <a:p>
            <a:pPr marL="274320" indent="0">
              <a:lnSpc>
                <a:spcPct val="80000"/>
              </a:lnSpc>
              <a:spcBef>
                <a:spcPts val="0"/>
              </a:spcBef>
              <a:buNone/>
            </a:pPr>
            <a:endParaRPr sz="1960" b="1"/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SzPts val="1666"/>
              <a:buChar char="⚫"/>
            </a:pPr>
            <a:r>
              <a:rPr lang="en-US" sz="1960" b="1"/>
              <a:t>Level IA</a:t>
            </a:r>
            <a:r>
              <a:rPr lang="en-US" sz="1960"/>
              <a:t>: Four Weeks – Full Time Immersion – (May-August)</a:t>
            </a:r>
            <a:endParaRPr/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SzPts val="1666"/>
              <a:buChar char="⚫"/>
            </a:pPr>
            <a:r>
              <a:rPr lang="en-US" sz="1960" b="1"/>
              <a:t>Level IB: </a:t>
            </a:r>
            <a:r>
              <a:rPr lang="en-US" sz="1960"/>
              <a:t>Internal Student Clinics - (Behavioral Health)</a:t>
            </a:r>
            <a:endParaRPr/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SzPts val="1666"/>
              <a:buChar char="⚫"/>
            </a:pPr>
            <a:r>
              <a:rPr lang="en-US" sz="1960" b="1"/>
              <a:t>Level IC: </a:t>
            </a:r>
            <a:r>
              <a:rPr lang="en-US" sz="1960"/>
              <a:t>Internal Student Clinics - (Assisted Living)</a:t>
            </a:r>
            <a:endParaRPr sz="1960"/>
          </a:p>
          <a:p>
            <a:pPr marL="0" indent="0">
              <a:lnSpc>
                <a:spcPct val="80000"/>
              </a:lnSpc>
              <a:spcBef>
                <a:spcPts val="580"/>
              </a:spcBef>
              <a:buNone/>
            </a:pPr>
            <a:endParaRPr sz="1960"/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SzPts val="1666"/>
              <a:buChar char="⚫"/>
            </a:pPr>
            <a:r>
              <a:rPr lang="en-US" sz="1960" b="1"/>
              <a:t>Level II: </a:t>
            </a:r>
            <a:r>
              <a:rPr lang="en-US" sz="1960"/>
              <a:t>12 Weeks- Full Time – Two Rotations – </a:t>
            </a:r>
            <a:endParaRPr/>
          </a:p>
          <a:p>
            <a:pPr marL="274320" indent="-274320">
              <a:lnSpc>
                <a:spcPct val="80000"/>
              </a:lnSpc>
              <a:spcBef>
                <a:spcPts val="580"/>
              </a:spcBef>
              <a:buSzPts val="1666"/>
              <a:buChar char="⚫"/>
            </a:pPr>
            <a:r>
              <a:rPr lang="en-US" sz="1960"/>
              <a:t>(May-August)(September-December)</a:t>
            </a:r>
            <a:endParaRPr/>
          </a:p>
        </p:txBody>
      </p:sp>
      <p:sp>
        <p:nvSpPr>
          <p:cNvPr id="107" name="Google Shape;107;p13"/>
          <p:cNvSpPr txBox="1"/>
          <p:nvPr/>
        </p:nvSpPr>
        <p:spPr>
          <a:xfrm>
            <a:off x="1822975" y="1813325"/>
            <a:ext cx="41670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Susan Dee Owens , MS, OTRL</a:t>
            </a:r>
            <a:endParaRPr/>
          </a:p>
          <a:p>
            <a:pPr algn="ctr"/>
            <a:r>
              <a:rPr lang="en-US"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Academic Fieldwork Coordinator</a:t>
            </a:r>
            <a:endParaRPr/>
          </a:p>
          <a:p>
            <a:pPr algn="ctr"/>
            <a:r>
              <a:rPr lang="en-US" sz="2000" u="sng">
                <a:solidFill>
                  <a:schemeClr val="accent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susan.owens@davenport.edu</a:t>
            </a:r>
            <a:endParaRPr/>
          </a:p>
          <a:p>
            <a:pPr algn="ctr"/>
            <a:r>
              <a:rPr lang="en-US"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(616) 871-6159 </a:t>
            </a:r>
            <a:endParaRPr sz="20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algn="ctr"/>
            <a:endParaRPr sz="20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algn="ctr"/>
            <a:endParaRPr sz="20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08" name="Google Shape;108;p13" descr="d:\Users\sowens14\AppData\Local\Temp\7zE87424E2D\Red Black Horizonta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38400" y="243841"/>
            <a:ext cx="7391400" cy="15694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620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4000"/>
    </mc:Choice>
    <mc:Fallback xmlns="">
      <p:transition spd="slow" advClick="0" advTm="104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"/>
          <p:cNvSpPr txBox="1">
            <a:spLocks noGrp="1"/>
          </p:cNvSpPr>
          <p:nvPr>
            <p:ph type="title"/>
          </p:nvPr>
        </p:nvSpPr>
        <p:spPr>
          <a:xfrm>
            <a:off x="1676403" y="228600"/>
            <a:ext cx="8839201" cy="808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387025"/>
              </a:buClr>
              <a:buSzPts val="4000"/>
              <a:buFont typeface="Libre Franklin"/>
              <a:buNone/>
            </a:pPr>
            <a:r>
              <a:rPr lang="en-US" sz="4500" dirty="0">
                <a:solidFill>
                  <a:srgbClr val="387025"/>
                </a:solidFill>
              </a:rPr>
              <a:t>E</a:t>
            </a:r>
            <a:r>
              <a:rPr lang="en-US" dirty="0">
                <a:solidFill>
                  <a:srgbClr val="387025"/>
                </a:solidFill>
              </a:rPr>
              <a:t>astern </a:t>
            </a:r>
            <a:r>
              <a:rPr lang="en-US" sz="4500" dirty="0">
                <a:solidFill>
                  <a:srgbClr val="387025"/>
                </a:solidFill>
              </a:rPr>
              <a:t>M</a:t>
            </a:r>
            <a:r>
              <a:rPr lang="en-US" dirty="0">
                <a:solidFill>
                  <a:srgbClr val="387025"/>
                </a:solidFill>
              </a:rPr>
              <a:t>ichigan </a:t>
            </a:r>
            <a:r>
              <a:rPr lang="en-US" sz="4500" dirty="0">
                <a:solidFill>
                  <a:srgbClr val="387025"/>
                </a:solidFill>
              </a:rPr>
              <a:t>U</a:t>
            </a:r>
            <a:r>
              <a:rPr lang="en-US" dirty="0">
                <a:solidFill>
                  <a:srgbClr val="387025"/>
                </a:solidFill>
              </a:rPr>
              <a:t>niversity</a:t>
            </a:r>
            <a:endParaRPr dirty="0"/>
          </a:p>
        </p:txBody>
      </p:sp>
      <p:sp>
        <p:nvSpPr>
          <p:cNvPr id="197" name="Google Shape;197;p11"/>
          <p:cNvSpPr txBox="1">
            <a:spLocks noGrp="1"/>
          </p:cNvSpPr>
          <p:nvPr>
            <p:ph type="body" idx="2"/>
          </p:nvPr>
        </p:nvSpPr>
        <p:spPr>
          <a:xfrm>
            <a:off x="5721210" y="780435"/>
            <a:ext cx="4943246" cy="5848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80"/>
              </a:spcBef>
              <a:spcAft>
                <a:spcPts val="0"/>
              </a:spcAft>
              <a:buClr>
                <a:srgbClr val="07674D"/>
              </a:buClr>
              <a:buSzPts val="2210"/>
              <a:buNone/>
            </a:pPr>
            <a:endParaRPr dirty="0"/>
          </a:p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Clr>
                <a:srgbClr val="07674D"/>
              </a:buClr>
              <a:buSzPts val="2210"/>
              <a:buFont typeface="Noto Sans Symbols"/>
              <a:buChar char="⚫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Admit 38 students each January</a:t>
            </a:r>
            <a:endParaRPr sz="2400" dirty="0">
              <a:solidFill>
                <a:schemeClr val="tx1"/>
              </a:solidFill>
              <a:latin typeface="+mj-lt"/>
            </a:endParaRPr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Clr>
                <a:srgbClr val="07674D"/>
              </a:buClr>
              <a:buSzPts val="2210"/>
              <a:buFont typeface="Noto Sans Symbols"/>
              <a:buChar char="⚫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Three Faculty Guided Level Is</a:t>
            </a:r>
            <a:endParaRPr sz="2400" dirty="0">
              <a:solidFill>
                <a:schemeClr val="tx1"/>
              </a:solidFill>
              <a:latin typeface="+mj-lt"/>
            </a:endParaRPr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Clr>
                <a:srgbClr val="07674D"/>
              </a:buClr>
              <a:buSzPts val="2210"/>
              <a:buFont typeface="Noto Sans Symbols"/>
              <a:buChar char="⚫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Level IIs in Winter &amp; Spring</a:t>
            </a:r>
            <a:endParaRPr sz="2400" dirty="0">
              <a:solidFill>
                <a:schemeClr val="tx1"/>
              </a:solidFill>
              <a:latin typeface="+mj-lt"/>
            </a:endParaRPr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Clr>
                <a:srgbClr val="07674D"/>
              </a:buClr>
              <a:buSzPts val="2210"/>
              <a:buFont typeface="Noto Sans Symbols"/>
              <a:buChar char="⚫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Curricular Threads:</a:t>
            </a:r>
          </a:p>
          <a:p>
            <a:pPr marL="0" lvl="0" indent="0" algn="l" rtl="0">
              <a:spcBef>
                <a:spcPts val="580"/>
              </a:spcBef>
              <a:spcAft>
                <a:spcPts val="0"/>
              </a:spcAft>
              <a:buClr>
                <a:srgbClr val="07674D"/>
              </a:buClr>
              <a:buSzPts val="2210"/>
              <a:buNone/>
            </a:pPr>
            <a:endParaRPr sz="2400" dirty="0">
              <a:solidFill>
                <a:schemeClr val="tx1"/>
              </a:solidFill>
              <a:latin typeface="+mj-lt"/>
            </a:endParaRPr>
          </a:p>
          <a:p>
            <a:pPr marL="599440" lvl="1" indent="-285750">
              <a:lnSpc>
                <a:spcPct val="115000"/>
              </a:lnSpc>
              <a:buClr>
                <a:schemeClr val="accent5">
                  <a:lumMod val="50000"/>
                </a:schemeClr>
              </a:buClr>
              <a:buSzPts val="1800"/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Occupation-Based Practitioner</a:t>
            </a:r>
          </a:p>
          <a:p>
            <a:pPr marL="599440" lvl="1" indent="-285750">
              <a:lnSpc>
                <a:spcPct val="115000"/>
              </a:lnSpc>
              <a:buClr>
                <a:schemeClr val="accent5">
                  <a:lumMod val="50000"/>
                </a:schemeClr>
              </a:buClr>
              <a:buSzPts val="1800"/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Community-Minded   Practitioner</a:t>
            </a:r>
            <a:endParaRPr sz="1800" dirty="0">
              <a:solidFill>
                <a:schemeClr val="tx1"/>
              </a:solidFill>
              <a:latin typeface="+mj-lt"/>
            </a:endParaRPr>
          </a:p>
          <a:p>
            <a:pPr marL="599440" lvl="1" indent="-285750">
              <a:lnSpc>
                <a:spcPct val="115000"/>
              </a:lnSpc>
              <a:buClr>
                <a:schemeClr val="accent5">
                  <a:lumMod val="50000"/>
                </a:schemeClr>
              </a:buClr>
              <a:buSzPts val="1800"/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Evidence-Driven Practitioner</a:t>
            </a:r>
            <a:endParaRPr sz="1800" dirty="0">
              <a:solidFill>
                <a:schemeClr val="tx1"/>
              </a:solidFill>
              <a:latin typeface="+mj-lt"/>
            </a:endParaRPr>
          </a:p>
          <a:p>
            <a:pPr marL="599440" lvl="1" indent="-285750">
              <a:lnSpc>
                <a:spcPct val="115000"/>
              </a:lnSpc>
              <a:buClr>
                <a:schemeClr val="accent5">
                  <a:lumMod val="50000"/>
                </a:schemeClr>
              </a:buClr>
              <a:buSzPts val="1800"/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Enterprising Practitioner</a:t>
            </a:r>
            <a:endParaRPr sz="1800" dirty="0">
              <a:solidFill>
                <a:schemeClr val="tx1"/>
              </a:solidFill>
              <a:latin typeface="+mj-lt"/>
            </a:endParaRPr>
          </a:p>
          <a:p>
            <a:pPr marL="599440" lvl="1" indent="-285750">
              <a:lnSpc>
                <a:spcPct val="115000"/>
              </a:lnSpc>
              <a:buClr>
                <a:schemeClr val="accent5">
                  <a:lumMod val="50000"/>
                </a:schemeClr>
              </a:buClr>
              <a:buSzPts val="1800"/>
            </a:pPr>
            <a:r>
              <a:rPr lang="en-US" sz="1800" dirty="0">
                <a:solidFill>
                  <a:schemeClr val="tx1"/>
                </a:solidFill>
                <a:latin typeface="+mj-lt"/>
              </a:rPr>
              <a:t>Curious Practitioner</a:t>
            </a:r>
            <a:endParaRPr sz="1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98" name="Google Shape;198;p11" descr="logo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98525" y="1219201"/>
            <a:ext cx="3183000" cy="305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1"/>
          <p:cNvSpPr txBox="1"/>
          <p:nvPr/>
        </p:nvSpPr>
        <p:spPr>
          <a:xfrm>
            <a:off x="2344208" y="4277401"/>
            <a:ext cx="3702371" cy="18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Program Director:</a:t>
            </a:r>
            <a:endParaRPr sz="1900" dirty="0">
              <a:solidFill>
                <a:schemeClr val="dk1"/>
              </a:solidFill>
              <a:latin typeface="+mj-lt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Andrea </a:t>
            </a:r>
            <a:r>
              <a:rPr lang="en-US" sz="1900" dirty="0" err="1">
                <a:solidFill>
                  <a:schemeClr val="dk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Zakrajsek</a:t>
            </a:r>
            <a:r>
              <a:rPr lang="en-US" sz="1900" dirty="0">
                <a:solidFill>
                  <a:schemeClr val="dk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, OTD, MS, OTRL, FNAP</a:t>
            </a:r>
            <a:endParaRPr sz="1900"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+mj-lt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Academic Fieldwork Coordinator:</a:t>
            </a:r>
            <a:endParaRPr sz="1900"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dk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Melissa Peters, OTR/L</a:t>
            </a:r>
            <a:endParaRPr sz="1900"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i="1" u="sng" dirty="0">
                <a:solidFill>
                  <a:schemeClr val="dk1"/>
                </a:solidFill>
                <a:latin typeface="+mj-lt"/>
                <a:ea typeface="Libre Baskerville"/>
                <a:cs typeface="Libre Baskerville"/>
                <a:sym typeface="Libre Baskerville"/>
              </a:rPr>
              <a:t>mpeter54@emich.edu</a:t>
            </a:r>
            <a:endParaRPr sz="1900" i="1" u="sng" dirty="0">
              <a:solidFill>
                <a:schemeClr val="dk1"/>
              </a:solidFill>
              <a:latin typeface="+mj-lt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124200" y="1143000"/>
            <a:ext cx="6057900" cy="1600200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endParaRPr lang="en-US" sz="1800" dirty="0">
              <a:latin typeface="Perpetua" pitchFamily="18" charset="0"/>
              <a:cs typeface="Arial" pitchFamily="34" charset="0"/>
            </a:endParaRPr>
          </a:p>
          <a:p>
            <a:pPr marL="0" indent="0">
              <a:buNone/>
            </a:pPr>
            <a:endParaRPr lang="en-US" sz="1800" dirty="0">
              <a:latin typeface="Perpetua" pitchFamily="18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317279" y="1943100"/>
            <a:ext cx="7319799" cy="4616819"/>
          </a:xfrm>
        </p:spPr>
        <p:txBody>
          <a:bodyPr>
            <a:normAutofit fontScale="25000" lnSpcReduction="20000"/>
          </a:bodyPr>
          <a:lstStyle/>
          <a:p>
            <a:r>
              <a:rPr lang="en-US" sz="8000" b="1" dirty="0"/>
              <a:t>Two Master’s Degree Programs (Fall Admission)</a:t>
            </a:r>
          </a:p>
          <a:p>
            <a:pPr lvl="1"/>
            <a:r>
              <a:rPr lang="en-US" sz="8000" dirty="0"/>
              <a:t>Traditional (40 / year);  Hybrid (22 / year)</a:t>
            </a:r>
          </a:p>
          <a:p>
            <a:r>
              <a:rPr lang="en-US" sz="8000" b="1" dirty="0"/>
              <a:t>Level I (240 hours total); three 80-hour/semester rotations</a:t>
            </a:r>
          </a:p>
          <a:p>
            <a:pPr lvl="1"/>
            <a:r>
              <a:rPr lang="en-US" sz="8000" dirty="0"/>
              <a:t>Child and Adolescence (fall or winter semester)</a:t>
            </a:r>
          </a:p>
          <a:p>
            <a:pPr lvl="1"/>
            <a:r>
              <a:rPr lang="en-US" sz="8000" dirty="0"/>
              <a:t>Physical Disability &amp; Rehabilitation (summer or fall semester)</a:t>
            </a:r>
          </a:p>
          <a:p>
            <a:pPr lvl="1"/>
            <a:r>
              <a:rPr lang="en-US" sz="8000" dirty="0"/>
              <a:t>Psychosocial (summer or fall semester)</a:t>
            </a:r>
          </a:p>
          <a:p>
            <a:r>
              <a:rPr lang="en-US" sz="8000" b="1" dirty="0"/>
              <a:t>International Level I (Guatemala and Ecuador)</a:t>
            </a:r>
          </a:p>
          <a:p>
            <a:r>
              <a:rPr lang="en-US" sz="8000" b="1" dirty="0"/>
              <a:t>Level II rotations</a:t>
            </a:r>
          </a:p>
          <a:p>
            <a:pPr lvl="1"/>
            <a:r>
              <a:rPr lang="en-US" sz="8000" dirty="0"/>
              <a:t>January-March</a:t>
            </a:r>
          </a:p>
          <a:p>
            <a:pPr lvl="1"/>
            <a:r>
              <a:rPr lang="en-US" sz="8000" dirty="0"/>
              <a:t>April-June</a:t>
            </a:r>
          </a:p>
          <a:p>
            <a:r>
              <a:rPr lang="en-US" sz="8000" b="1"/>
              <a:t>Post-Professional </a:t>
            </a:r>
            <a:r>
              <a:rPr lang="en-US" sz="8000" b="1" dirty="0"/>
              <a:t>Doctorate- </a:t>
            </a:r>
            <a:r>
              <a:rPr lang="en-US" sz="8000" dirty="0"/>
              <a:t>First cohort began January 2020</a:t>
            </a:r>
          </a:p>
          <a:p>
            <a:pPr lvl="1"/>
            <a:r>
              <a:rPr lang="en-US" sz="8000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https://www.gvsu.edu/grad/drot/</a:t>
            </a:r>
            <a:endParaRPr lang="en-US" sz="80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5714" y="797588"/>
            <a:ext cx="3876725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Perpetua"/>
              </a:rPr>
              <a:t>Level II Academic Fieldwork Coordinator</a:t>
            </a:r>
          </a:p>
          <a:p>
            <a:r>
              <a:rPr lang="en-US" b="1" dirty="0">
                <a:solidFill>
                  <a:prstClr val="black"/>
                </a:solidFill>
                <a:latin typeface="Perpetua"/>
              </a:rPr>
              <a:t>Breanna Chycinski, OTD, OTRL, PNAP</a:t>
            </a:r>
          </a:p>
          <a:p>
            <a:r>
              <a:rPr lang="en-US" b="1" u="sng" dirty="0">
                <a:solidFill>
                  <a:srgbClr val="0F6FC6"/>
                </a:solidFill>
                <a:latin typeface="Perpetua"/>
              </a:rPr>
              <a:t>chycinbr@gvsu.edu </a:t>
            </a:r>
          </a:p>
          <a:p>
            <a:endParaRPr lang="en-US" b="1" u="sng" dirty="0">
              <a:solidFill>
                <a:srgbClr val="0F6FC6"/>
              </a:solidFill>
              <a:latin typeface="Perpetua"/>
            </a:endParaRPr>
          </a:p>
          <a:p>
            <a:r>
              <a:rPr lang="en-US" b="1" dirty="0">
                <a:solidFill>
                  <a:prstClr val="black"/>
                </a:solidFill>
                <a:latin typeface="Perpetua"/>
              </a:rPr>
              <a:t>Level I Academic Fieldwork Coordinator</a:t>
            </a:r>
          </a:p>
          <a:p>
            <a:r>
              <a:rPr lang="en-US" b="1" dirty="0">
                <a:solidFill>
                  <a:prstClr val="black"/>
                </a:solidFill>
                <a:latin typeface="Perpetua"/>
              </a:rPr>
              <a:t>Kelsey Jewett, MS, OTRL</a:t>
            </a:r>
          </a:p>
          <a:p>
            <a:r>
              <a:rPr lang="de-DE" b="1" u="sng" dirty="0">
                <a:solidFill>
                  <a:srgbClr val="0F6FC6"/>
                </a:solidFill>
                <a:latin typeface="Perpetua"/>
              </a:rPr>
              <a:t>jewettk@gvsu.edu</a:t>
            </a:r>
            <a:endParaRPr lang="en-US" b="1" u="sng" dirty="0">
              <a:solidFill>
                <a:srgbClr val="0F6FC6"/>
              </a:solidFill>
              <a:latin typeface="Perpetua"/>
            </a:endParaRPr>
          </a:p>
          <a:p>
            <a:endParaRPr lang="en-US" sz="1500" b="1" dirty="0">
              <a:solidFill>
                <a:prstClr val="black"/>
              </a:solidFill>
              <a:latin typeface="Perpetua"/>
            </a:endParaRPr>
          </a:p>
        </p:txBody>
      </p:sp>
      <p:pic>
        <p:nvPicPr>
          <p:cNvPr id="14" name="Picture 13" descr="grand-valley-state-university_416x41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18" b="30257"/>
          <a:stretch/>
        </p:blipFill>
        <p:spPr>
          <a:xfrm>
            <a:off x="4232439" y="315555"/>
            <a:ext cx="3173190" cy="12891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594E4D-AF47-4F27-BF8E-D631E7C47D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4" y="4004697"/>
            <a:ext cx="3515680" cy="233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5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368"/>
    </mc:Choice>
    <mc:Fallback xmlns="">
      <p:transition spd="slow" advTm="6736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686839" y="1591459"/>
            <a:ext cx="8288139" cy="5066804"/>
          </a:xfrm>
        </p:spPr>
        <p:txBody>
          <a:bodyPr vert="horz" lIns="91440" tIns="45720" rIns="91440" bIns="4572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dirty="0">
                <a:solidFill>
                  <a:srgbClr val="C00000"/>
                </a:solidFill>
                <a:latin typeface="Arial"/>
                <a:cs typeface="Arial"/>
              </a:rPr>
              <a:t>Master of Science in Occupational Therapy</a:t>
            </a:r>
            <a:endParaRPr lang="en-US" sz="3300"/>
          </a:p>
          <a:p>
            <a:pPr marL="0" indent="0">
              <a:buNone/>
            </a:pPr>
            <a:endParaRPr lang="en-US" dirty="0"/>
          </a:p>
          <a:p>
            <a:pPr>
              <a:buClr>
                <a:srgbClr val="0F6FC6"/>
              </a:buClr>
            </a:pPr>
            <a:r>
              <a:rPr lang="en-US" sz="2100" dirty="0">
                <a:latin typeface="Arial"/>
                <a:cs typeface="Arial"/>
              </a:rPr>
              <a:t>Admit 60 students each Spring</a:t>
            </a:r>
          </a:p>
          <a:p>
            <a:pPr>
              <a:buClr>
                <a:srgbClr val="0F6FC6"/>
              </a:buClr>
            </a:pPr>
            <a:r>
              <a:rPr lang="en-US" sz="2100" dirty="0">
                <a:latin typeface="Arial"/>
                <a:cs typeface="Arial"/>
              </a:rPr>
              <a:t>Curriculum emphasizes community-based learning, simulation, evidence-based practice, professionalism, and interprofessional education </a:t>
            </a:r>
          </a:p>
          <a:p>
            <a:pPr>
              <a:buClr>
                <a:srgbClr val="0F6FC6"/>
              </a:buClr>
            </a:pPr>
            <a:r>
              <a:rPr lang="en-US" sz="2100" dirty="0">
                <a:latin typeface="Arial"/>
                <a:cs typeface="Arial"/>
              </a:rPr>
              <a:t>Student research projects published nationally</a:t>
            </a:r>
          </a:p>
          <a:p>
            <a:pPr>
              <a:buClr>
                <a:srgbClr val="0F6FC6"/>
              </a:buClr>
            </a:pPr>
            <a:r>
              <a:rPr lang="en-US" sz="2100" dirty="0">
                <a:latin typeface="Arial"/>
                <a:cs typeface="Arial"/>
              </a:rPr>
              <a:t>Annual SOTA conference</a:t>
            </a:r>
          </a:p>
          <a:p>
            <a:pPr>
              <a:buClr>
                <a:srgbClr val="0F6FC6"/>
              </a:buClr>
            </a:pPr>
            <a:endParaRPr lang="en-US" sz="2100" dirty="0">
              <a:latin typeface="Arial"/>
              <a:cs typeface="Arial"/>
            </a:endParaRPr>
          </a:p>
          <a:p>
            <a:pPr>
              <a:buClr>
                <a:srgbClr val="0F6FC6"/>
              </a:buClr>
            </a:pPr>
            <a:endParaRPr lang="en-US" sz="2100" dirty="0">
              <a:latin typeface="Arial"/>
              <a:cs typeface="Arial"/>
            </a:endParaRPr>
          </a:p>
          <a:p>
            <a:pPr marL="0" indent="0">
              <a:buClr>
                <a:srgbClr val="0F6FC6"/>
              </a:buClr>
              <a:buNone/>
            </a:pPr>
            <a:r>
              <a:rPr lang="en-US" sz="2100" dirty="0">
                <a:latin typeface="Arial"/>
                <a:cs typeface="Arial"/>
              </a:rPr>
              <a:t>Level I Fieldwork Model: 3 rotations, 1 day/week x 12 weeks</a:t>
            </a:r>
          </a:p>
          <a:p>
            <a:pPr>
              <a:buClr>
                <a:srgbClr val="0F6FC6"/>
              </a:buClr>
            </a:pPr>
            <a:r>
              <a:rPr lang="en-US" sz="2100">
                <a:latin typeface="Arial"/>
                <a:cs typeface="Arial"/>
              </a:rPr>
              <a:t>Aligned with concurrent coursework content; weekly seminar class to reflect on </a:t>
            </a:r>
            <a:r>
              <a:rPr lang="en-US" sz="2100" dirty="0">
                <a:latin typeface="Arial"/>
                <a:cs typeface="Arial"/>
              </a:rPr>
              <a:t>fieldwork experiences</a:t>
            </a:r>
          </a:p>
          <a:p>
            <a:pPr lvl="1"/>
            <a:r>
              <a:rPr lang="en-US" sz="2100" dirty="0">
                <a:latin typeface="Arial"/>
                <a:cs typeface="Arial"/>
              </a:rPr>
              <a:t>Year 1 (Winter): physical conditions, 80 hr. min</a:t>
            </a:r>
          </a:p>
          <a:p>
            <a:pPr lvl="1"/>
            <a:r>
              <a:rPr lang="en-US" sz="2100" dirty="0">
                <a:latin typeface="Arial"/>
                <a:cs typeface="Arial"/>
              </a:rPr>
              <a:t>Year 2 (Fall): psychosocial conditions, 80 hr. min</a:t>
            </a:r>
          </a:p>
          <a:p>
            <a:pPr lvl="1"/>
            <a:r>
              <a:rPr lang="en-US" sz="2100" dirty="0">
                <a:latin typeface="Arial"/>
                <a:cs typeface="Arial"/>
              </a:rPr>
              <a:t>Year 2 (Winter): service-learning, 40 hr. min</a:t>
            </a:r>
          </a:p>
          <a:p>
            <a:pPr marL="0" indent="0">
              <a:buClr>
                <a:srgbClr val="0F6FC6"/>
              </a:buClr>
              <a:buNone/>
            </a:pPr>
            <a:endParaRPr lang="en-US" sz="21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100" dirty="0">
                <a:latin typeface="Arial"/>
                <a:cs typeface="Arial"/>
              </a:rPr>
              <a:t>Level II: Spring and Fall</a:t>
            </a:r>
            <a:endParaRPr lang="en-US" sz="21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A picture containing sky, outdoor, grass, road&#10;&#10;Description automatically generate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7160" y="2213334"/>
            <a:ext cx="2835434" cy="1889472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47592" y="4537530"/>
            <a:ext cx="3120241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  <a:latin typeface="Arial"/>
                <a:cs typeface="Arial"/>
              </a:rPr>
              <a:t>Academic Fieldwork Coordinator</a:t>
            </a:r>
          </a:p>
          <a:p>
            <a:pPr algn="ctr"/>
            <a:r>
              <a:rPr lang="en-US" sz="1400" dirty="0">
                <a:latin typeface="Arial"/>
                <a:cs typeface="Arial"/>
              </a:rPr>
              <a:t>Stacey Webster, OTD, MSOT, OTRL</a:t>
            </a:r>
          </a:p>
          <a:p>
            <a:pPr algn="ctr"/>
            <a:r>
              <a:rPr lang="en-US" sz="1400" dirty="0">
                <a:latin typeface="Arial"/>
                <a:cs typeface="Arial"/>
              </a:rPr>
              <a:t>(989) 964-4331</a:t>
            </a:r>
          </a:p>
          <a:p>
            <a:pPr algn="ctr"/>
            <a:r>
              <a:rPr lang="en-US" sz="1400" dirty="0">
                <a:latin typeface="Arial"/>
                <a:cs typeface="Arial"/>
              </a:rPr>
              <a:t>srwebste@svsu.edu</a:t>
            </a:r>
          </a:p>
          <a:p>
            <a:pPr algn="ctr"/>
            <a:endParaRPr lang="en-US" sz="1400" dirty="0">
              <a:latin typeface="Arial"/>
              <a:cs typeface="Arial"/>
            </a:endParaRPr>
          </a:p>
          <a:p>
            <a:pPr algn="ctr"/>
            <a:r>
              <a:rPr lang="en-US" sz="1400" dirty="0">
                <a:solidFill>
                  <a:srgbClr val="C00000"/>
                </a:solidFill>
                <a:latin typeface="Arial"/>
                <a:cs typeface="Arial"/>
              </a:rPr>
              <a:t>Simulation Laboratory Associate</a:t>
            </a:r>
          </a:p>
          <a:p>
            <a:pPr algn="ctr"/>
            <a:r>
              <a:rPr lang="en-US" sz="1400" dirty="0">
                <a:latin typeface="Arial"/>
                <a:cs typeface="Arial"/>
              </a:rPr>
              <a:t>Kadie Schultz, MSOT, OTRL</a:t>
            </a:r>
          </a:p>
          <a:p>
            <a:pPr algn="ctr"/>
            <a:r>
              <a:rPr lang="en-US" sz="1400" dirty="0">
                <a:latin typeface="Arial"/>
                <a:cs typeface="Arial"/>
              </a:rPr>
              <a:t>(989) 964-4540</a:t>
            </a:r>
          </a:p>
          <a:p>
            <a:pPr algn="ctr"/>
            <a:r>
              <a:rPr lang="en-US" sz="1400" dirty="0">
                <a:latin typeface="Arial"/>
                <a:cs typeface="Arial"/>
              </a:rPr>
              <a:t>kmweber@svsu.edu </a:t>
            </a:r>
          </a:p>
          <a:p>
            <a:pPr algn="ctr"/>
            <a:endParaRPr lang="en-US" dirty="0">
              <a:solidFill>
                <a:prstClr val="black"/>
              </a:solidFill>
            </a:endParaRPr>
          </a:p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EBC36F6-BBE6-4669-402E-7CB67C597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892" y="152241"/>
            <a:ext cx="7988135" cy="135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4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302" y="142043"/>
            <a:ext cx="9116112" cy="2592279"/>
          </a:xfrm>
        </p:spPr>
        <p:txBody>
          <a:bodyPr>
            <a:normAutofit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002060"/>
                </a:solidFill>
              </a:rPr>
              <a:t>Doctor of Occupational Therapy (OTD)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2866008"/>
            <a:ext cx="6465903" cy="3401627"/>
          </a:xfrm>
        </p:spPr>
        <p:txBody>
          <a:bodyPr>
            <a:noAutofit/>
          </a:bodyPr>
          <a:lstStyle/>
          <a:p>
            <a:pPr marL="571500" indent="-571500"/>
            <a:r>
              <a:rPr lang="en-US" sz="2400" dirty="0"/>
              <a:t>Michigan’s first entry-level OTD</a:t>
            </a:r>
          </a:p>
          <a:p>
            <a:pPr marL="571500" indent="-571500"/>
            <a:r>
              <a:rPr lang="en-US" sz="2400" dirty="0"/>
              <a:t>ACOTE Accreditation granted in 2022</a:t>
            </a:r>
          </a:p>
          <a:p>
            <a:pPr marL="571500" indent="-571500"/>
            <a:r>
              <a:rPr lang="en-US" sz="2400" dirty="0"/>
              <a:t>Interprofessional education opportunities </a:t>
            </a:r>
          </a:p>
          <a:p>
            <a:pPr marL="571500" indent="-571500"/>
            <a:r>
              <a:rPr lang="en-US" sz="2400" dirty="0"/>
              <a:t>Learner-Centered Teaching Approach</a:t>
            </a:r>
          </a:p>
          <a:p>
            <a:pPr marL="571500" indent="-571500"/>
            <a:r>
              <a:rPr lang="en-US" sz="2400" dirty="0"/>
              <a:t>Partnership with Michigan Medicine in Ann Arbor</a:t>
            </a:r>
            <a:endParaRPr lang="en-US" sz="2400" dirty="0">
              <a:highlight>
                <a:srgbClr val="FFFF00"/>
              </a:highlight>
            </a:endParaRPr>
          </a:p>
          <a:p>
            <a:pPr marL="571500" indent="-571500"/>
            <a:r>
              <a:rPr lang="en-US" sz="2400" dirty="0"/>
              <a:t>Capstone experiences in a variety of settings</a:t>
            </a:r>
          </a:p>
          <a:p>
            <a:pPr marL="571500" indent="-571500"/>
            <a:r>
              <a:rPr lang="en-US" sz="2400" dirty="0"/>
              <a:t>Offering Dual OTD/MBA Degree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1902" y="323433"/>
            <a:ext cx="2358172" cy="15675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780E42-C1E4-4508-9A47-A2BD84273D37}"/>
              </a:ext>
            </a:extLst>
          </p:cNvPr>
          <p:cNvSpPr/>
          <p:nvPr/>
        </p:nvSpPr>
        <p:spPr>
          <a:xfrm>
            <a:off x="1491449" y="2909711"/>
            <a:ext cx="345045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Julie Jacob, </a:t>
            </a:r>
            <a:r>
              <a:rPr lang="en-US" dirty="0" err="1"/>
              <a:t>DHSc</a:t>
            </a:r>
            <a:r>
              <a:rPr lang="en-US" dirty="0"/>
              <a:t>, MSOT, OTRL</a:t>
            </a:r>
          </a:p>
          <a:p>
            <a:pPr algn="ctr"/>
            <a:r>
              <a:rPr lang="en-US" dirty="0"/>
              <a:t>Interim Program Director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</a:rPr>
              <a:t>jjjacob@umich.edu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Julie Jacob, </a:t>
            </a:r>
            <a:r>
              <a:rPr lang="en-US" dirty="0" err="1"/>
              <a:t>DHSc</a:t>
            </a:r>
            <a:r>
              <a:rPr lang="en-US" dirty="0"/>
              <a:t>, MSOT, OTRL</a:t>
            </a:r>
          </a:p>
          <a:p>
            <a:pPr algn="ctr"/>
            <a:r>
              <a:rPr lang="en-US" dirty="0"/>
              <a:t>Clinical Assistant Professor</a:t>
            </a:r>
          </a:p>
          <a:p>
            <a:pPr algn="ctr"/>
            <a:r>
              <a:rPr lang="en-US" dirty="0"/>
              <a:t>Interim Academic FW Coordinator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hlinkClick r:id="rId4"/>
              </a:rPr>
              <a:t>jjjacob@umich.edu</a:t>
            </a:r>
            <a:endParaRPr lang="en-US" b="1" dirty="0">
              <a:solidFill>
                <a:schemeClr val="accent1"/>
              </a:solidFill>
            </a:endParaRPr>
          </a:p>
          <a:p>
            <a:pPr algn="ctr"/>
            <a:endParaRPr lang="en-US" b="1" dirty="0">
              <a:solidFill>
                <a:schemeClr val="accent1"/>
              </a:solidFill>
            </a:endParaRPr>
          </a:p>
          <a:p>
            <a:pPr algn="ctr"/>
            <a:r>
              <a:rPr lang="en-US" dirty="0" err="1"/>
              <a:t>Marra</a:t>
            </a:r>
            <a:r>
              <a:rPr lang="en-US" dirty="0"/>
              <a:t> Cornelius, OTD, OTRL</a:t>
            </a:r>
          </a:p>
          <a:p>
            <a:pPr algn="ctr"/>
            <a:r>
              <a:rPr lang="en-US" dirty="0"/>
              <a:t>Clinical Assistant Professor</a:t>
            </a:r>
          </a:p>
          <a:p>
            <a:pPr algn="ctr"/>
            <a:r>
              <a:rPr lang="en-US" dirty="0"/>
              <a:t>Capstone Coordinator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</a:rPr>
              <a:t>marrac@umich.edu</a:t>
            </a:r>
          </a:p>
        </p:txBody>
      </p:sp>
    </p:spTree>
    <p:extLst>
      <p:ext uri="{BB962C8B-B14F-4D97-AF65-F5344CB8AC3E}">
        <p14:creationId xmlns:p14="http://schemas.microsoft.com/office/powerpoint/2010/main" val="19708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44"/>
    </mc:Choice>
    <mc:Fallback xmlns="">
      <p:transition spd="slow" advTm="33544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D7958-ADAB-453C-AF4E-277E43AB4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74638"/>
            <a:ext cx="7772400" cy="1516279"/>
          </a:xfrm>
        </p:spPr>
        <p:txBody>
          <a:bodyPr/>
          <a:lstStyle/>
          <a:p>
            <a:r>
              <a:rPr lang="en-US" dirty="0"/>
              <a:t>        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758F2-01DC-468B-A5EE-16228B374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981200"/>
            <a:ext cx="8472256" cy="403860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2900" b="1" u="sng" dirty="0"/>
              <a:t>Level I Fieldwork</a:t>
            </a:r>
            <a:r>
              <a:rPr lang="en-US" sz="2900" dirty="0"/>
              <a:t>: </a:t>
            </a:r>
          </a:p>
          <a:p>
            <a:r>
              <a:rPr lang="en-US" dirty="0"/>
              <a:t>Three Level I fieldwork experiences corresponding with the life course sequence of our curriculum  - </a:t>
            </a:r>
            <a:r>
              <a:rPr lang="en-US" i="1" dirty="0"/>
              <a:t>1 day per week x 10 weeks</a:t>
            </a:r>
            <a:endParaRPr lang="en-US" i="1" dirty="0">
              <a:highlight>
                <a:srgbClr val="FFFF00"/>
              </a:highlight>
            </a:endParaRPr>
          </a:p>
          <a:p>
            <a:r>
              <a:rPr lang="en-US" dirty="0"/>
              <a:t>Year 1 (Winter):  Level I, experience I:  Pediatrics &amp; Adolescents (Birth-21) </a:t>
            </a:r>
          </a:p>
          <a:p>
            <a:r>
              <a:rPr lang="en-US" dirty="0"/>
              <a:t>Year 2 (Fall):  Level I, experience II:  Adults</a:t>
            </a:r>
          </a:p>
          <a:p>
            <a:r>
              <a:rPr lang="en-US" dirty="0"/>
              <a:t>Year 2 (Winter):  Level I, experience III:  Older adults</a:t>
            </a:r>
          </a:p>
          <a:p>
            <a:pPr marL="0" indent="0">
              <a:buNone/>
            </a:pPr>
            <a:endParaRPr lang="en-US" sz="1100" b="1" u="sng" dirty="0"/>
          </a:p>
          <a:p>
            <a:pPr marL="0" indent="0">
              <a:buNone/>
            </a:pPr>
            <a:r>
              <a:rPr lang="en-US" sz="2900" b="1" u="sng" dirty="0"/>
              <a:t>Level II Fieldwork:</a:t>
            </a:r>
            <a:r>
              <a:rPr lang="en-US" sz="2900" dirty="0"/>
              <a:t> </a:t>
            </a:r>
          </a:p>
          <a:p>
            <a:r>
              <a:rPr lang="en-US" dirty="0"/>
              <a:t>Year 3 (Fall) – 12 weeks</a:t>
            </a:r>
          </a:p>
          <a:p>
            <a:r>
              <a:rPr lang="en-US" dirty="0"/>
              <a:t>Year 3 (Winter) – 12 weeks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b="1" u="sng" dirty="0"/>
              <a:t>Doctoral Capstone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Doctoral Capstone Project &amp; Experience begins in May of  Year 3 - 14 weeks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FF913A7B-A234-4211-8927-CE26B31336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358" y="228601"/>
            <a:ext cx="2482310" cy="193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9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775"/>
    </mc:Choice>
    <mc:Fallback xmlns="">
      <p:transition spd="slow" advTm="55775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5909" y="113016"/>
            <a:ext cx="10363200" cy="993213"/>
          </a:xfrm>
        </p:spPr>
        <p:txBody>
          <a:bodyPr/>
          <a:lstStyle/>
          <a:p>
            <a:pPr algn="ctr"/>
            <a:r>
              <a:rPr lang="en-US" b="1" u="sng" dirty="0"/>
              <a:t>Wayne State University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7677" y="1730425"/>
            <a:ext cx="3904180" cy="373542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dirty="0">
                <a:solidFill>
                  <a:prstClr val="black"/>
                </a:solidFill>
              </a:rPr>
              <a:t>Doreen Head, PhD, OTRL</a:t>
            </a:r>
          </a:p>
          <a:p>
            <a:pPr marL="0" indent="0">
              <a:buNone/>
            </a:pPr>
            <a:r>
              <a:rPr lang="en-US" sz="8000" dirty="0">
                <a:solidFill>
                  <a:prstClr val="black"/>
                </a:solidFill>
              </a:rPr>
              <a:t>Academic Program Director</a:t>
            </a:r>
          </a:p>
          <a:p>
            <a:pPr marL="0" indent="0">
              <a:buNone/>
            </a:pPr>
            <a:r>
              <a:rPr lang="en-US" sz="8000" u="sng" dirty="0">
                <a:solidFill>
                  <a:schemeClr val="accent1"/>
                </a:solidFill>
              </a:rPr>
              <a:t>doreen.head@wayne.edu</a:t>
            </a:r>
            <a:r>
              <a:rPr lang="en-US" sz="8000" dirty="0">
                <a:solidFill>
                  <a:schemeClr val="accent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8000" dirty="0">
                <a:solidFill>
                  <a:prstClr val="black"/>
                </a:solidFill>
              </a:rPr>
              <a:t>(313) 577-5884</a:t>
            </a:r>
          </a:p>
          <a:p>
            <a:pPr marL="0" indent="0">
              <a:buNone/>
            </a:pPr>
            <a:endParaRPr lang="en-US" sz="80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n-US" sz="8000" dirty="0">
                <a:solidFill>
                  <a:prstClr val="black"/>
                </a:solidFill>
              </a:rPr>
              <a:t>Kimberly Banfill, MOT, OTRL</a:t>
            </a:r>
          </a:p>
          <a:p>
            <a:pPr marL="0" indent="0">
              <a:buNone/>
            </a:pPr>
            <a:r>
              <a:rPr lang="en-US" sz="8000" dirty="0">
                <a:solidFill>
                  <a:prstClr val="black"/>
                </a:solidFill>
              </a:rPr>
              <a:t>Academic Fieldwork Coordinator, Assistant Professor</a:t>
            </a:r>
          </a:p>
          <a:p>
            <a:pPr marL="0" indent="0">
              <a:buNone/>
            </a:pPr>
            <a:r>
              <a:rPr lang="en-US" sz="8000" u="sng" dirty="0">
                <a:solidFill>
                  <a:schemeClr val="accent1"/>
                </a:solidFill>
              </a:rPr>
              <a:t>kbanfill77@wayne.edu</a:t>
            </a:r>
            <a:r>
              <a:rPr lang="en-US" sz="8000" dirty="0">
                <a:solidFill>
                  <a:schemeClr val="accent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8000" dirty="0">
                <a:solidFill>
                  <a:prstClr val="black"/>
                </a:solidFill>
              </a:rPr>
              <a:t>(313) 577-5883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191856" y="1294544"/>
            <a:ext cx="7349447" cy="5352836"/>
          </a:xfrm>
        </p:spPr>
        <p:txBody>
          <a:bodyPr>
            <a:normAutofit fontScale="25000" lnSpcReduction="20000"/>
          </a:bodyPr>
          <a:lstStyle/>
          <a:p>
            <a:pPr marL="257175" indent="-257175"/>
            <a:endParaRPr lang="en-US" sz="2175" dirty="0">
              <a:solidFill>
                <a:prstClr val="black"/>
              </a:solidFill>
            </a:endParaRPr>
          </a:p>
          <a:p>
            <a:pPr marL="257175" indent="-257175"/>
            <a:r>
              <a:rPr lang="en-US" sz="8000" dirty="0">
                <a:solidFill>
                  <a:prstClr val="black"/>
                </a:solidFill>
              </a:rPr>
              <a:t>34 students admitted each fall</a:t>
            </a:r>
          </a:p>
          <a:p>
            <a:pPr marL="257175" indent="-257175"/>
            <a:r>
              <a:rPr lang="en-US" sz="8000" u="sng" dirty="0">
                <a:solidFill>
                  <a:prstClr val="black"/>
                </a:solidFill>
              </a:rPr>
              <a:t>Level I Fieldwork</a:t>
            </a:r>
            <a:r>
              <a:rPr lang="en-US" sz="8000" dirty="0">
                <a:solidFill>
                  <a:prstClr val="black"/>
                </a:solidFill>
              </a:rPr>
              <a:t>: Clinical medical model and community/psychosocial one –week experiences tied into courses throughout program, totaling 4 weeks.  </a:t>
            </a:r>
          </a:p>
          <a:p>
            <a:pPr marL="257175" indent="-257175"/>
            <a:r>
              <a:rPr lang="en-US" sz="8000" u="sng" dirty="0">
                <a:solidFill>
                  <a:prstClr val="black"/>
                </a:solidFill>
              </a:rPr>
              <a:t>Level II Fieldwork:  </a:t>
            </a:r>
            <a:r>
              <a:rPr lang="en-US" sz="8000" dirty="0">
                <a:solidFill>
                  <a:prstClr val="black"/>
                </a:solidFill>
              </a:rPr>
              <a:t>Summer and fall rotations totaling 6 months.  Medical and community/psychosocial-based fieldwork experiences. </a:t>
            </a:r>
          </a:p>
          <a:p>
            <a:pPr marL="257175" indent="-257175"/>
            <a:r>
              <a:rPr lang="en-US" sz="8000" u="sng" dirty="0">
                <a:solidFill>
                  <a:prstClr val="black"/>
                </a:solidFill>
              </a:rPr>
              <a:t>Research I Extensive University</a:t>
            </a:r>
            <a:r>
              <a:rPr lang="en-US" sz="8000" dirty="0">
                <a:solidFill>
                  <a:prstClr val="black"/>
                </a:solidFill>
              </a:rPr>
              <a:t>: Specialized Laboratories: AT, Driving, Human Movement, Therapeutic Media, Instructional Technology, Animal Assisted, Play/SI based.</a:t>
            </a:r>
          </a:p>
          <a:p>
            <a:pPr marL="257175" indent="-257175"/>
            <a:r>
              <a:rPr lang="en-US" sz="8000" u="sng" dirty="0">
                <a:solidFill>
                  <a:prstClr val="black"/>
                </a:solidFill>
              </a:rPr>
              <a:t>Collaborative Clinics</a:t>
            </a:r>
            <a:r>
              <a:rPr lang="en-US" sz="8000" dirty="0">
                <a:solidFill>
                  <a:prstClr val="black"/>
                </a:solidFill>
              </a:rPr>
              <a:t>: DEW and the PLAY clinic</a:t>
            </a:r>
          </a:p>
          <a:p>
            <a:pPr marL="257175" indent="-257175"/>
            <a:r>
              <a:rPr lang="en-US" sz="8000" dirty="0">
                <a:solidFill>
                  <a:prstClr val="black"/>
                </a:solidFill>
              </a:rPr>
              <a:t>OTCAS </a:t>
            </a:r>
          </a:p>
          <a:p>
            <a:pPr marL="257175" indent="-257175"/>
            <a:r>
              <a:rPr lang="en-US" sz="8000" dirty="0">
                <a:cs typeface="Calibri"/>
              </a:rPr>
              <a:t>On-site experiences in addition to their standard fieldwork experiences including; but not limited to: </a:t>
            </a:r>
          </a:p>
          <a:p>
            <a:pPr marL="531495" lvl="1" indent="-257175"/>
            <a:r>
              <a:rPr lang="en-US" sz="8000" dirty="0">
                <a:cs typeface="Calibri"/>
              </a:rPr>
              <a:t>The Rehabilitation Institute of Michigan, Children’s Hospital of Michigan, and various other pediatric, adult &amp; geriatric facilities throughout the Metro Detroit area.  Participation in faculty run clinics and programs such as Special Olympics Evaluations for local area schools, the DEW clinic, IPTV/IPE health science days, and the PLAY clinic at Wayne State University.  </a:t>
            </a:r>
          </a:p>
          <a:p>
            <a:pPr marL="257175" indent="-257175"/>
            <a:endParaRPr lang="en-US" sz="55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375" y="417424"/>
            <a:ext cx="1428108" cy="100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18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4000"/>
    </mc:Choice>
    <mc:Fallback xmlns="">
      <p:transition spd="slow" advClick="0" advTm="164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209800" y="1143000"/>
            <a:ext cx="8001000" cy="557075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1000" u="sng" dirty="0">
              <a:solidFill>
                <a:prstClr val="black"/>
              </a:solidFill>
              <a:latin typeface="Franklin Gothic Book"/>
            </a:endParaRPr>
          </a:p>
          <a:p>
            <a:pPr algn="ctr">
              <a:defRPr/>
            </a:pPr>
            <a:r>
              <a:rPr lang="en-US" sz="2000" u="sng" dirty="0">
                <a:solidFill>
                  <a:prstClr val="black"/>
                </a:solidFill>
                <a:latin typeface="Franklin Gothic Book"/>
              </a:rPr>
              <a:t>Two Campuses</a:t>
            </a:r>
            <a:r>
              <a:rPr lang="en-US" sz="2000" dirty="0">
                <a:solidFill>
                  <a:prstClr val="black"/>
                </a:solidFill>
                <a:latin typeface="Franklin Gothic Book"/>
              </a:rPr>
              <a:t>:</a:t>
            </a:r>
          </a:p>
          <a:p>
            <a:pPr algn="ctr">
              <a:defRPr/>
            </a:pPr>
            <a:r>
              <a:rPr lang="en-US" sz="2000" dirty="0">
                <a:solidFill>
                  <a:prstClr val="black"/>
                </a:solidFill>
                <a:latin typeface="Franklin Gothic Book"/>
              </a:rPr>
              <a:t>Kalamazoo and Grand Rapids</a:t>
            </a:r>
          </a:p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  <a:latin typeface="Franklin Gothic Book"/>
              </a:rPr>
              <a:t>ONE TEAM – ONE PROGRAM</a:t>
            </a:r>
          </a:p>
          <a:p>
            <a:pPr>
              <a:defRPr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  <a:highlight>
                  <a:srgbClr val="C0C0C0"/>
                </a:highlight>
                <a:latin typeface="Franklin Gothic Book"/>
              </a:rPr>
              <a:t>Entry-Level OTD Program</a:t>
            </a:r>
          </a:p>
          <a:p>
            <a:pPr>
              <a:defRPr/>
            </a:pPr>
            <a:r>
              <a:rPr lang="en-US" b="1" u="sng" dirty="0">
                <a:solidFill>
                  <a:prstClr val="black"/>
                </a:solidFill>
                <a:latin typeface="Franklin Gothic Book"/>
              </a:rPr>
              <a:t>Level I Fieldwork</a:t>
            </a:r>
            <a:r>
              <a:rPr lang="en-US" b="1" dirty="0">
                <a:solidFill>
                  <a:prstClr val="black"/>
                </a:solidFill>
                <a:latin typeface="Franklin Gothic Book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Franklin Gothic Book"/>
              </a:rPr>
              <a:t>3 semester-long experiences, 8 hours a week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Franklin Gothic Book"/>
              </a:rPr>
              <a:t>Internal clinics servicing the community</a:t>
            </a:r>
            <a:endParaRPr lang="en-US" sz="1600" dirty="0">
              <a:solidFill>
                <a:prstClr val="black"/>
              </a:solidFill>
              <a:latin typeface="Franklin Gothic Book"/>
            </a:endParaRPr>
          </a:p>
          <a:p>
            <a:pPr>
              <a:defRPr/>
            </a:pPr>
            <a:r>
              <a:rPr lang="en-US" b="1" u="sng" dirty="0">
                <a:solidFill>
                  <a:prstClr val="black"/>
                </a:solidFill>
                <a:latin typeface="Franklin Gothic Book"/>
              </a:rPr>
              <a:t>Level II Fieldwork </a:t>
            </a:r>
            <a:r>
              <a:rPr lang="en-US" b="1" dirty="0">
                <a:solidFill>
                  <a:prstClr val="black"/>
                </a:solidFill>
                <a:latin typeface="Franklin Gothic Book"/>
              </a:rPr>
              <a:t>: </a:t>
            </a: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Franklin Gothic Book"/>
              </a:rPr>
              <a:t>July – December:  100 Placements</a:t>
            </a:r>
          </a:p>
          <a:p>
            <a:pPr>
              <a:defRPr/>
            </a:pPr>
            <a:endParaRPr lang="en-US" sz="1600" dirty="0">
              <a:solidFill>
                <a:prstClr val="black"/>
              </a:solidFill>
              <a:latin typeface="Franklin Gothic Book"/>
            </a:endParaRPr>
          </a:p>
          <a:p>
            <a:pPr>
              <a:defRPr/>
            </a:pPr>
            <a:r>
              <a:rPr lang="en-US" b="1" u="sng" dirty="0">
                <a:solidFill>
                  <a:prstClr val="black"/>
                </a:solidFill>
                <a:latin typeface="Franklin Gothic Book"/>
              </a:rPr>
              <a:t>Doctoral Capstone</a:t>
            </a:r>
            <a:r>
              <a:rPr lang="en-US" b="1" dirty="0">
                <a:solidFill>
                  <a:prstClr val="black"/>
                </a:solidFill>
                <a:latin typeface="Franklin Gothic Book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latin typeface="Franklin Gothic Book"/>
              </a:rPr>
              <a:t>January – April </a:t>
            </a: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Franklin Gothic Book"/>
              </a:rPr>
              <a:t>First OTD cohort graduated in April 2023</a:t>
            </a:r>
          </a:p>
          <a:p>
            <a:pPr>
              <a:defRPr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7724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b="1" dirty="0">
                <a:solidFill>
                  <a:srgbClr val="CC9900"/>
                </a:solidFill>
              </a:rPr>
              <a:t>Western Michigan University</a:t>
            </a:r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644" y="409575"/>
            <a:ext cx="1714500" cy="14668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629" y="2209799"/>
            <a:ext cx="11686477" cy="1631216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defRPr/>
            </a:pPr>
            <a:r>
              <a:rPr lang="en-US" sz="2000" u="sng" dirty="0">
                <a:solidFill>
                  <a:prstClr val="black"/>
                </a:solidFill>
                <a:latin typeface="Perpetua"/>
              </a:rPr>
              <a:t>Academic Fieldwork Coordinators:</a:t>
            </a:r>
          </a:p>
          <a:p>
            <a:pPr>
              <a:defRPr/>
            </a:pPr>
            <a:r>
              <a:rPr lang="en-US" sz="2000" b="1" dirty="0">
                <a:solidFill>
                  <a:prstClr val="black"/>
                </a:solidFill>
                <a:latin typeface="Perpetua"/>
              </a:rPr>
              <a:t>Sara Clark</a:t>
            </a:r>
            <a:r>
              <a:rPr lang="en-US" sz="2000" dirty="0">
                <a:solidFill>
                  <a:prstClr val="black"/>
                </a:solidFill>
                <a:latin typeface="Perpetua"/>
              </a:rPr>
              <a:t>, MS, OTRL </a:t>
            </a:r>
            <a:r>
              <a:rPr lang="en-US" sz="2000" u="sng" dirty="0" err="1"/>
              <a:t>sara.clark@wmich.edu</a:t>
            </a:r>
            <a:endParaRPr lang="en-US" sz="2000" u="sng" dirty="0"/>
          </a:p>
          <a:p>
            <a:pPr>
              <a:defRPr/>
            </a:pPr>
            <a:r>
              <a:rPr lang="en-US" sz="2000" b="1" dirty="0">
                <a:solidFill>
                  <a:prstClr val="black"/>
                </a:solidFill>
                <a:latin typeface="Perpetua"/>
              </a:rPr>
              <a:t>Cara </a:t>
            </a:r>
            <a:r>
              <a:rPr lang="en-US" sz="2000" b="1" dirty="0" err="1">
                <a:solidFill>
                  <a:prstClr val="black"/>
                </a:solidFill>
                <a:latin typeface="Perpetua"/>
              </a:rPr>
              <a:t>Masselink</a:t>
            </a:r>
            <a:r>
              <a:rPr lang="en-US" sz="2000" dirty="0">
                <a:solidFill>
                  <a:prstClr val="black"/>
                </a:solidFill>
                <a:latin typeface="Perpetua"/>
              </a:rPr>
              <a:t>, PhD, OTRL </a:t>
            </a:r>
            <a:r>
              <a:rPr lang="en-US" sz="2000" u="sng" dirty="0" err="1">
                <a:latin typeface="Perpetu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cara.masselink@wmich.ed</a:t>
            </a:r>
            <a:r>
              <a:rPr lang="en-US" sz="2000" u="sng" dirty="0" err="1">
                <a:latin typeface="Perpetua"/>
              </a:rPr>
              <a:t>u</a:t>
            </a:r>
            <a:endParaRPr lang="en-US" sz="2000" u="sng" dirty="0">
              <a:latin typeface="Perpetua"/>
            </a:endParaRPr>
          </a:p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Perpetua"/>
              </a:rPr>
              <a:t>						</a:t>
            </a:r>
          </a:p>
          <a:p>
            <a:pPr algn="ctr">
              <a:defRPr/>
            </a:pPr>
            <a:endParaRPr lang="en-US" sz="2000" u="sng" dirty="0">
              <a:solidFill>
                <a:prstClr val="black"/>
              </a:solidFill>
              <a:latin typeface="Perpetua"/>
            </a:endParaRPr>
          </a:p>
          <a:p>
            <a:pPr algn="ctr">
              <a:defRPr/>
            </a:pPr>
            <a:r>
              <a:rPr lang="en-US" sz="2000" u="sng" dirty="0">
                <a:solidFill>
                  <a:prstClr val="black"/>
                </a:solidFill>
                <a:latin typeface="Perpetua"/>
              </a:rPr>
              <a:t>Capstone Coordinator:</a:t>
            </a:r>
          </a:p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  <a:latin typeface="Perpetua"/>
              </a:rPr>
              <a:t>      Holly Grieves</a:t>
            </a:r>
            <a:r>
              <a:rPr lang="en-US" sz="2000" dirty="0">
                <a:solidFill>
                  <a:prstClr val="black"/>
                </a:solidFill>
                <a:latin typeface="Perpetua"/>
              </a:rPr>
              <a:t>, OTD, OTRL</a:t>
            </a:r>
          </a:p>
          <a:p>
            <a:pPr algn="ctr">
              <a:defRPr/>
            </a:pPr>
            <a:r>
              <a:rPr lang="en-US" sz="2000" u="sng" dirty="0" err="1">
                <a:latin typeface="Perpetua"/>
              </a:rPr>
              <a:t>holly.grieves@wmich.edu</a:t>
            </a:r>
            <a:r>
              <a:rPr lang="en-US" sz="2000" u="sng" dirty="0">
                <a:latin typeface="Perpetu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219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253"/>
    </mc:Choice>
    <mc:Fallback xmlns="">
      <p:transition spd="slow" advTm="12225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>
            <a:spLocks noGrp="1"/>
          </p:cNvSpPr>
          <p:nvPr>
            <p:ph type="title"/>
          </p:nvPr>
        </p:nvSpPr>
        <p:spPr>
          <a:xfrm>
            <a:off x="3859531" y="201224"/>
            <a:ext cx="6739631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91425" rtlCol="0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4000"/>
            </a:pPr>
            <a:r>
              <a:rPr lang="en-US" dirty="0"/>
              <a:t>      </a:t>
            </a:r>
            <a:r>
              <a:rPr lang="en-US" b="1" dirty="0"/>
              <a:t>Baker College Muskegon</a:t>
            </a:r>
            <a:endParaRPr dirty="0"/>
          </a:p>
        </p:txBody>
      </p:sp>
      <p:sp>
        <p:nvSpPr>
          <p:cNvPr id="121" name="Google Shape;121;p15"/>
          <p:cNvSpPr txBox="1">
            <a:spLocks noGrp="1"/>
          </p:cNvSpPr>
          <p:nvPr>
            <p:ph type="body" idx="2"/>
          </p:nvPr>
        </p:nvSpPr>
        <p:spPr>
          <a:xfrm>
            <a:off x="7096763" y="2008088"/>
            <a:ext cx="3749040" cy="49377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274320" indent="-274320">
              <a:spcBef>
                <a:spcPts val="0"/>
              </a:spcBef>
              <a:buSzPts val="2210"/>
              <a:buChar char="⚫"/>
            </a:pPr>
            <a:r>
              <a:rPr lang="en-US" dirty="0"/>
              <a:t>Program Format</a:t>
            </a:r>
            <a:endParaRPr dirty="0"/>
          </a:p>
          <a:p>
            <a:pPr marL="548640" lvl="1">
              <a:spcBef>
                <a:spcPts val="370"/>
              </a:spcBef>
              <a:buSzPts val="2040"/>
              <a:buChar char="⚫"/>
            </a:pPr>
            <a:r>
              <a:rPr lang="en-US" dirty="0"/>
              <a:t>1 year general education + 15 months in program + 16 weeks Level II FW</a:t>
            </a:r>
            <a:endParaRPr dirty="0"/>
          </a:p>
          <a:p>
            <a:pPr marL="548640" lvl="1">
              <a:spcBef>
                <a:spcPts val="370"/>
              </a:spcBef>
              <a:buSzPts val="2040"/>
              <a:buChar char="⚫"/>
            </a:pPr>
            <a:r>
              <a:rPr lang="en-US" dirty="0"/>
              <a:t>Competitive application process</a:t>
            </a:r>
            <a:endParaRPr dirty="0"/>
          </a:p>
          <a:p>
            <a:pPr marL="274320" indent="-274320">
              <a:spcBef>
                <a:spcPts val="580"/>
              </a:spcBef>
              <a:buSzPts val="2210"/>
              <a:buChar char="⚫"/>
            </a:pPr>
            <a:r>
              <a:rPr lang="en-US" dirty="0"/>
              <a:t>Summer Start 20 students </a:t>
            </a:r>
            <a:endParaRPr dirty="0"/>
          </a:p>
        </p:txBody>
      </p:sp>
      <p:sp>
        <p:nvSpPr>
          <p:cNvPr id="122" name="Google Shape;122;p15"/>
          <p:cNvSpPr/>
          <p:nvPr/>
        </p:nvSpPr>
        <p:spPr>
          <a:xfrm>
            <a:off x="1990148" y="1981200"/>
            <a:ext cx="4161971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4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Baskerville"/>
                <a:ea typeface="Libre Baskerville"/>
                <a:cs typeface="Libre Baskerville"/>
                <a:sym typeface="Libre Baskerville"/>
              </a:rPr>
              <a:t>Katy Potter, MS, OTRL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4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Baskerville"/>
                <a:ea typeface="Libre Baskerville"/>
                <a:cs typeface="Libre Baskerville"/>
                <a:sym typeface="Libre Baskerville"/>
              </a:rPr>
              <a:t>Program Director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FC6"/>
              </a:buClr>
              <a:buSzPts val="2400"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E2D700"/>
                </a:solidFill>
                <a:effectLst/>
                <a:uLnTx/>
                <a:uFillTx/>
                <a:latin typeface="Libre Baskerville"/>
                <a:ea typeface="Libre Baskerville"/>
                <a:cs typeface="Libre Baskerville"/>
                <a:sym typeface="Libre Baskerville"/>
                <a:hlinkClick r:id="rId3"/>
              </a:rPr>
              <a:t>kathryn.potter@baker.edu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4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Baskerville"/>
                <a:ea typeface="Libre Baskerville"/>
                <a:cs typeface="Libre Baskerville"/>
                <a:sym typeface="Libre Baskerville"/>
              </a:rPr>
              <a:t>(231) 777-5289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400"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4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Baskerville"/>
                <a:ea typeface="Libre Baskerville"/>
                <a:cs typeface="Libre Baskerville"/>
                <a:sym typeface="Libre Baskerville"/>
              </a:rPr>
              <a:t>Cassie Kregger, BA, COTA/L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4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Baskerville"/>
                <a:ea typeface="Libre Baskerville"/>
                <a:cs typeface="Libre Baskerville"/>
                <a:sym typeface="Libre Baskerville"/>
              </a:rPr>
              <a:t>Academic Fieldwork Coordinator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E2D700"/>
                </a:solidFill>
                <a:effectLst/>
                <a:uLnTx/>
                <a:uFillTx/>
                <a:latin typeface="Libre Baskerville"/>
                <a:ea typeface="Libre Baskerville"/>
                <a:cs typeface="Libre Baskerville"/>
                <a:sym typeface="Libre Baskerville"/>
                <a:hlinkClick r:id="rId4"/>
              </a:rPr>
              <a:t>cassie.kregger@baker.edu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4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re Baskerville"/>
                <a:ea typeface="Libre Baskerville"/>
                <a:cs typeface="Libre Baskerville"/>
                <a:sym typeface="Libre Baskerville"/>
              </a:rPr>
              <a:t>(231) 777-5316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pic>
        <p:nvPicPr>
          <p:cNvPr id="123" name="Google Shape;123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90148" y="126714"/>
            <a:ext cx="1676400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1270"/>
    </mc:Choice>
    <mc:Fallback xmlns="">
      <p:transition spd="slow" advClick="0" advTm="5127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D65A431-07C3-4376-829B-004400508823}"/>
              </a:ext>
            </a:extLst>
          </p:cNvPr>
          <p:cNvSpPr/>
          <p:nvPr/>
        </p:nvSpPr>
        <p:spPr>
          <a:xfrm>
            <a:off x="3222594" y="533105"/>
            <a:ext cx="57468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50800" dist="50800" dir="5400000" sx="148000" sy="148000" algn="ctr" rotWithShape="0">
                    <a:schemeClr val="bg2"/>
                  </a:outerShdw>
                </a:effectLst>
              </a:rPr>
              <a:t>Baker College of Owosso</a:t>
            </a:r>
            <a:endParaRPr lang="en-US" sz="4000" dirty="0"/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7512F5DE-AD66-4D63-8699-CBF1DF1FCB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1469592"/>
            <a:ext cx="3591145" cy="1959408"/>
          </a:xfrm>
          <a:prstGeom prst="rect">
            <a:avLst/>
          </a:prstGeom>
          <a:effectLst>
            <a:glow rad="139700">
              <a:srgbClr val="990033">
                <a:alpha val="40000"/>
              </a:srgbClr>
            </a:glow>
            <a:outerShdw blurRad="127000" dist="50800" dir="5400000" algn="ctr" rotWithShape="0">
              <a:schemeClr val="bg2"/>
            </a:outerShdw>
            <a:reflection blurRad="6350" endPos="0" dir="5400000" sy="-100000" algn="bl" rotWithShape="0"/>
          </a:effectLst>
          <a:scene3d>
            <a:camera prst="orthographicFront"/>
            <a:lightRig rig="threePt" dir="t"/>
          </a:scene3d>
          <a:sp3d>
            <a:bevelT w="101600" h="762000" prst="convex"/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3390B6-80C9-4E03-BEDF-22730E38EE4F}"/>
              </a:ext>
            </a:extLst>
          </p:cNvPr>
          <p:cNvSpPr/>
          <p:nvPr/>
        </p:nvSpPr>
        <p:spPr>
          <a:xfrm>
            <a:off x="1447304" y="3718679"/>
            <a:ext cx="3550579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Annette Horton, PhD, OTRL</a:t>
            </a:r>
          </a:p>
          <a:p>
            <a:r>
              <a:rPr lang="en-US" sz="2000" dirty="0"/>
              <a:t>Program Director</a:t>
            </a:r>
          </a:p>
          <a:p>
            <a:r>
              <a:rPr lang="en-US" sz="2000" u="sng" dirty="0">
                <a:solidFill>
                  <a:schemeClr val="accent1"/>
                </a:solidFill>
              </a:rPr>
              <a:t>annette.horton@baker.edu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Wendy Flint, BBA, COTAL</a:t>
            </a:r>
          </a:p>
          <a:p>
            <a:r>
              <a:rPr lang="en-US" sz="2000" dirty="0"/>
              <a:t>Academic Fieldwork Coordinator</a:t>
            </a:r>
          </a:p>
          <a:p>
            <a:r>
              <a:rPr lang="en-US" sz="2000">
                <a:solidFill>
                  <a:schemeClr val="accent1"/>
                </a:solidFill>
              </a:rPr>
              <a:t>wflint01@baker.edu</a:t>
            </a:r>
            <a:endParaRPr lang="en-US" sz="2000" dirty="0"/>
          </a:p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80DCAA-2042-4F67-8173-60D72D7B223D}"/>
              </a:ext>
            </a:extLst>
          </p:cNvPr>
          <p:cNvSpPr/>
          <p:nvPr/>
        </p:nvSpPr>
        <p:spPr>
          <a:xfrm>
            <a:off x="5921406" y="2380328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/>
              <a:t>OTA Classes start in Summer 1yr + 1yr including Level I Fieldwork</a:t>
            </a:r>
          </a:p>
          <a:p>
            <a:r>
              <a:rPr lang="en-US" sz="3200" dirty="0"/>
              <a:t> + Level II FW 16 weeks</a:t>
            </a:r>
          </a:p>
          <a:p>
            <a:endParaRPr lang="en-US" sz="3200" dirty="0"/>
          </a:p>
          <a:p>
            <a:r>
              <a:rPr lang="en-US" sz="3200" dirty="0"/>
              <a:t>24 students per class</a:t>
            </a:r>
          </a:p>
        </p:txBody>
      </p:sp>
    </p:spTree>
    <p:extLst>
      <p:ext uri="{BB962C8B-B14F-4D97-AF65-F5344CB8AC3E}">
        <p14:creationId xmlns:p14="http://schemas.microsoft.com/office/powerpoint/2010/main" val="281792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5280"/>
    </mc:Choice>
    <mc:Fallback xmlns="">
      <p:transition spd="slow" advClick="0" advTm="7528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28601"/>
            <a:ext cx="4000500" cy="1685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FDA45C-54DA-C04B-B4DC-EE6CF1C6E80B}"/>
              </a:ext>
            </a:extLst>
          </p:cNvPr>
          <p:cNvSpPr txBox="1"/>
          <p:nvPr/>
        </p:nvSpPr>
        <p:spPr>
          <a:xfrm>
            <a:off x="5324475" y="4272677"/>
            <a:ext cx="57954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>
                <a:latin typeface="+mj-lt"/>
              </a:rPr>
              <a:t>Program Director</a:t>
            </a:r>
          </a:p>
          <a:p>
            <a:pPr algn="ctr">
              <a:buNone/>
            </a:pPr>
            <a:r>
              <a:rPr lang="en-US" dirty="0">
                <a:latin typeface="+mj-lt"/>
              </a:rPr>
              <a:t>Matt </a:t>
            </a:r>
            <a:r>
              <a:rPr lang="en-US" dirty="0" err="1">
                <a:latin typeface="+mj-lt"/>
              </a:rPr>
              <a:t>Mekkes</a:t>
            </a:r>
            <a:r>
              <a:rPr lang="en-US" dirty="0">
                <a:latin typeface="+mj-lt"/>
              </a:rPr>
              <a:t>, MS, OTR</a:t>
            </a:r>
          </a:p>
          <a:p>
            <a:pPr algn="ctr">
              <a:buNone/>
            </a:pPr>
            <a:r>
              <a:rPr lang="en-US" dirty="0">
                <a:solidFill>
                  <a:schemeClr val="accent1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mmekkes@grcc.edu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 </a:t>
            </a:r>
          </a:p>
          <a:p>
            <a:pPr algn="ctr">
              <a:buNone/>
            </a:pPr>
            <a:endParaRPr lang="en-US" dirty="0">
              <a:solidFill>
                <a:schemeClr val="accent1"/>
              </a:solidFill>
              <a:latin typeface="+mj-lt"/>
            </a:endParaRPr>
          </a:p>
          <a:p>
            <a:pPr algn="ctr">
              <a:buNone/>
            </a:pPr>
            <a:r>
              <a:rPr lang="en-US" dirty="0">
                <a:latin typeface="+mj-lt"/>
              </a:rPr>
              <a:t>Academic Fieldwork Coordinator:  </a:t>
            </a:r>
          </a:p>
          <a:p>
            <a:pPr algn="ctr">
              <a:buNone/>
            </a:pPr>
            <a:r>
              <a:rPr lang="en-US" dirty="0">
                <a:latin typeface="+mj-lt"/>
              </a:rPr>
              <a:t>Robin Pegg, </a:t>
            </a:r>
            <a:r>
              <a:rPr lang="en-US" dirty="0" err="1">
                <a:latin typeface="+mj-lt"/>
              </a:rPr>
              <a:t>EdDc</a:t>
            </a:r>
            <a:r>
              <a:rPr lang="en-US" dirty="0">
                <a:latin typeface="+mj-lt"/>
              </a:rPr>
              <a:t>, MEd, COTAL, ATP, ROH</a:t>
            </a:r>
          </a:p>
          <a:p>
            <a:pPr algn="ctr">
              <a:buNone/>
            </a:pPr>
            <a:r>
              <a:rPr lang="en-US" u="sng" dirty="0" err="1">
                <a:solidFill>
                  <a:schemeClr val="accent1"/>
                </a:solidFill>
                <a:latin typeface="+mj-lt"/>
              </a:rPr>
              <a:t>robinpegg@grcc.edu</a:t>
            </a:r>
            <a:r>
              <a:rPr lang="en-US" dirty="0">
                <a:solidFill>
                  <a:schemeClr val="accent1"/>
                </a:solidFill>
                <a:latin typeface="+mj-lt"/>
              </a:rPr>
              <a:t> </a:t>
            </a:r>
          </a:p>
          <a:p>
            <a:pPr algn="ctr">
              <a:buNone/>
            </a:pPr>
            <a:r>
              <a:rPr lang="en-US" dirty="0">
                <a:latin typeface="+mj-lt"/>
              </a:rPr>
              <a:t>(616)234-4344</a:t>
            </a:r>
          </a:p>
          <a:p>
            <a:pPr algn="ctr">
              <a:buNone/>
            </a:pPr>
            <a:endParaRPr lang="en-US" dirty="0">
              <a:solidFill>
                <a:schemeClr val="accent1"/>
              </a:solidFill>
              <a:latin typeface="+mj-lt"/>
            </a:endParaRP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808329-59EC-1D4A-AFC4-4007D5D644F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892693" y="2001128"/>
            <a:ext cx="8784299" cy="2245051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>
                <a:latin typeface="+mj-lt"/>
              </a:rPr>
              <a:t>Admits 28 students each fall</a:t>
            </a:r>
          </a:p>
          <a:p>
            <a:pPr lvl="1"/>
            <a:r>
              <a:rPr lang="en-US" sz="2600" dirty="0">
                <a:latin typeface="+mj-lt"/>
              </a:rPr>
              <a:t>Level 1 fieldwork is faculty supported &amp; completed in the community</a:t>
            </a:r>
          </a:p>
          <a:p>
            <a:pPr lvl="2"/>
            <a:r>
              <a:rPr lang="en-US" sz="2200" dirty="0">
                <a:latin typeface="+mj-lt"/>
              </a:rPr>
              <a:t>Mental health: Homeless population</a:t>
            </a:r>
          </a:p>
          <a:p>
            <a:pPr lvl="2"/>
            <a:r>
              <a:rPr lang="en-US" sz="2200" dirty="0">
                <a:latin typeface="+mj-lt"/>
              </a:rPr>
              <a:t>Home Health: Virtual </a:t>
            </a:r>
          </a:p>
          <a:p>
            <a:pPr lvl="2"/>
            <a:r>
              <a:rPr lang="en-US" sz="2200" dirty="0">
                <a:latin typeface="+mj-lt"/>
              </a:rPr>
              <a:t>Employment accommodations</a:t>
            </a:r>
          </a:p>
          <a:p>
            <a:pPr lvl="1"/>
            <a:r>
              <a:rPr lang="en-US" sz="2600" dirty="0">
                <a:latin typeface="+mj-lt"/>
              </a:rPr>
              <a:t>Level II Fieldwork in winter: 56-60 placements needed</a:t>
            </a:r>
          </a:p>
          <a:p>
            <a:endParaRPr lang="en-US" dirty="0"/>
          </a:p>
        </p:txBody>
      </p:sp>
      <p:pic>
        <p:nvPicPr>
          <p:cNvPr id="8" name="Picture 7" descr="A picture containing indoor, person, man, table&#10;&#10;Description automatically generated">
            <a:extLst>
              <a:ext uri="{FF2B5EF4-FFF2-40B4-BE49-F238E27FC236}">
                <a16:creationId xmlns:a16="http://schemas.microsoft.com/office/drawing/2014/main" id="{BC114011-2C8F-9A47-A4CC-B6926D57E0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03" y="3899778"/>
            <a:ext cx="2203991" cy="245997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tx1">
                <a:lumMod val="85000"/>
                <a:lumOff val="1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1307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170"/>
    </mc:Choice>
    <mc:Fallback xmlns="">
      <p:transition spd="slow" advClick="0" advTm="9017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84000" y="364067"/>
            <a:ext cx="11352000" cy="8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121900" anchor="b" anchorCtr="0">
            <a:noAutofit/>
          </a:bodyPr>
          <a:lstStyle/>
          <a:p>
            <a:br>
              <a:rPr lang="en" sz="4800">
                <a:solidFill>
                  <a:srgbClr val="04617B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sz="4800">
              <a:solidFill>
                <a:srgbClr val="04617B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384000" y="203200"/>
            <a:ext cx="11555200" cy="64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121900" anchor="b" anchorCtr="0">
            <a:noAutofit/>
          </a:bodyPr>
          <a:lstStyle/>
          <a:p>
            <a:pPr>
              <a:lnSpc>
                <a:spcPct val="90000"/>
              </a:lnSpc>
            </a:pPr>
            <a:endParaRPr lang="en" sz="24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>
              <a:lnSpc>
                <a:spcPct val="90000"/>
              </a:lnSpc>
            </a:pPr>
            <a:r>
              <a:rPr lang="en" sz="2133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Pennie Wysocki, BS, COTAL</a:t>
            </a:r>
            <a:endParaRPr sz="2133" dirty="0">
              <a:solidFill>
                <a:schemeClr val="dk1"/>
              </a:solidFill>
              <a:latin typeface="Libre Baskerville"/>
              <a:ea typeface="Libre Baskerville"/>
              <a:cs typeface="Libre Baskerville"/>
            </a:endParaRPr>
          </a:p>
          <a:p>
            <a:pPr>
              <a:lnSpc>
                <a:spcPct val="90000"/>
              </a:lnSpc>
            </a:pPr>
            <a:r>
              <a:rPr lang="en" sz="2133" u="sng" dirty="0">
                <a:solidFill>
                  <a:schemeClr val="hlink"/>
                </a:solidFill>
                <a:latin typeface="Libre Baskerville"/>
                <a:ea typeface="Libre Baskerville"/>
                <a:cs typeface="Libre Baskerville"/>
                <a:sym typeface="Libre Baskervill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wysockip242@macomb.edu</a:t>
            </a:r>
            <a:endParaRPr sz="2133" dirty="0">
              <a:solidFill>
                <a:schemeClr val="hlink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endParaRPr sz="24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>
              <a:lnSpc>
                <a:spcPct val="90000"/>
              </a:lnSpc>
              <a:spcBef>
                <a:spcPts val="773"/>
              </a:spcBef>
              <a:buClr>
                <a:schemeClr val="dk1"/>
              </a:buClr>
              <a:buSzPts val="1100"/>
            </a:pPr>
            <a:r>
              <a:rPr lang="en" sz="24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 </a:t>
            </a:r>
            <a:r>
              <a:rPr lang="en" sz="20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Level I Fieldwork - First Placement: Psychosocial/Mental Health Second Semester </a:t>
            </a:r>
            <a:endParaRPr sz="20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609585" indent="-431789">
              <a:lnSpc>
                <a:spcPct val="90000"/>
              </a:lnSpc>
              <a:spcBef>
                <a:spcPts val="773"/>
              </a:spcBef>
              <a:buClr>
                <a:srgbClr val="0F6FC6"/>
              </a:buClr>
              <a:buSzPts val="1500"/>
              <a:buFont typeface="Noto Sans Symbols"/>
              <a:buChar char="●"/>
            </a:pPr>
            <a:r>
              <a:rPr lang="en" sz="20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Placements  January to March - March to May or Summer</a:t>
            </a:r>
            <a:endParaRPr sz="20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609585" indent="-431789">
              <a:lnSpc>
                <a:spcPct val="90000"/>
              </a:lnSpc>
              <a:buClr>
                <a:srgbClr val="0F6FC6"/>
              </a:buClr>
              <a:buSzPts val="1500"/>
              <a:buFont typeface="Noto Sans Symbols"/>
              <a:buChar char="●"/>
            </a:pPr>
            <a:r>
              <a:rPr lang="en" sz="20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One day a week 8 hours X 8 weeks = 64 hours</a:t>
            </a:r>
            <a:endParaRPr sz="20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365751">
              <a:lnSpc>
                <a:spcPct val="90000"/>
              </a:lnSpc>
              <a:spcBef>
                <a:spcPts val="773"/>
              </a:spcBef>
              <a:buClr>
                <a:schemeClr val="dk1"/>
              </a:buClr>
              <a:buSzPts val="1100"/>
            </a:pPr>
            <a:endParaRPr sz="20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>
              <a:lnSpc>
                <a:spcPct val="90000"/>
              </a:lnSpc>
              <a:spcBef>
                <a:spcPts val="773"/>
              </a:spcBef>
              <a:buClr>
                <a:schemeClr val="dk1"/>
              </a:buClr>
              <a:buSzPts val="1100"/>
            </a:pPr>
            <a:r>
              <a:rPr lang="en" sz="20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 Level I Fieldwork - Second Placement: Physical Dysfunction Third Semester</a:t>
            </a:r>
            <a:endParaRPr sz="20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609585" indent="-431789">
              <a:lnSpc>
                <a:spcPct val="90000"/>
              </a:lnSpc>
              <a:spcBef>
                <a:spcPts val="773"/>
              </a:spcBef>
              <a:buClr>
                <a:srgbClr val="0F6FC6"/>
              </a:buClr>
              <a:buSzPts val="1500"/>
              <a:buFont typeface="Noto Sans Symbols"/>
              <a:buChar char="●"/>
            </a:pPr>
            <a:r>
              <a:rPr lang="en" sz="20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Placements August to October - October to December</a:t>
            </a:r>
            <a:endParaRPr sz="20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609585" indent="-431789">
              <a:lnSpc>
                <a:spcPct val="90000"/>
              </a:lnSpc>
              <a:buClr>
                <a:srgbClr val="0F6FC6"/>
              </a:buClr>
              <a:buSzPts val="1500"/>
              <a:buFont typeface="Noto Sans Symbols"/>
              <a:buChar char="●"/>
            </a:pPr>
            <a:r>
              <a:rPr lang="en" sz="20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One day a week 8 hours X 8 weeks = 64 hours</a:t>
            </a:r>
            <a:endParaRPr sz="20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365751">
              <a:lnSpc>
                <a:spcPct val="90000"/>
              </a:lnSpc>
              <a:spcBef>
                <a:spcPts val="773"/>
              </a:spcBef>
              <a:buClr>
                <a:schemeClr val="dk1"/>
              </a:buClr>
              <a:buSzPts val="1100"/>
            </a:pPr>
            <a:endParaRPr sz="20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>
              <a:lnSpc>
                <a:spcPct val="90000"/>
              </a:lnSpc>
              <a:spcBef>
                <a:spcPts val="773"/>
              </a:spcBef>
              <a:buClr>
                <a:schemeClr val="dk1"/>
              </a:buClr>
              <a:buSzPts val="1100"/>
            </a:pPr>
            <a:r>
              <a:rPr lang="en" sz="20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Level II Fieldwork - Fourth Semester</a:t>
            </a:r>
            <a:endParaRPr sz="20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609585" indent="-431789">
              <a:lnSpc>
                <a:spcPct val="90000"/>
              </a:lnSpc>
              <a:spcBef>
                <a:spcPts val="773"/>
              </a:spcBef>
              <a:buClr>
                <a:srgbClr val="0F6FC6"/>
              </a:buClr>
              <a:buSzPts val="1500"/>
              <a:buFont typeface="Noto Sans Symbols"/>
              <a:buChar char="●"/>
            </a:pPr>
            <a:r>
              <a:rPr lang="en" sz="20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Placements January to March - March to May</a:t>
            </a:r>
            <a:endParaRPr sz="20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>
              <a:spcAft>
                <a:spcPts val="267"/>
              </a:spcAft>
              <a:buSzPts val="2044"/>
            </a:pPr>
            <a:endParaRPr lang="en" sz="2133" dirty="0">
              <a:solidFill>
                <a:schemeClr val="dk1"/>
              </a:solidFill>
              <a:latin typeface="Libre Baskerville"/>
              <a:ea typeface="Libre Baskerville"/>
              <a:cs typeface="Libre Baskerville"/>
            </a:endParaRPr>
          </a:p>
          <a:p>
            <a:pPr>
              <a:spcAft>
                <a:spcPts val="267"/>
              </a:spcAft>
              <a:buSzPts val="2044"/>
            </a:pPr>
            <a:r>
              <a:rPr lang="en-US" sz="2133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</a:rPr>
              <a:t>Program Coordinator: Mariea Seefried</a:t>
            </a:r>
          </a:p>
          <a:p>
            <a:pPr>
              <a:spcAft>
                <a:spcPts val="267"/>
              </a:spcAft>
              <a:buSzPts val="2044"/>
            </a:pPr>
            <a:r>
              <a:rPr lang="en" sz="2133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hlinkClick r:id="rId4"/>
              </a:rPr>
              <a:t>Seefriedm@macomb.ed</a:t>
            </a:r>
            <a:r>
              <a:rPr lang="en" sz="24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hlinkClick r:id="rId4"/>
              </a:rPr>
              <a:t>u</a:t>
            </a:r>
            <a:r>
              <a:rPr lang="en" sz="2400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</a:rPr>
              <a:t> </a:t>
            </a:r>
            <a:endParaRPr lang="en" sz="2400" dirty="0">
              <a:solidFill>
                <a:schemeClr val="dk1"/>
              </a:solidFill>
            </a:endParaRPr>
          </a:p>
          <a:p>
            <a:pPr>
              <a:spcBef>
                <a:spcPts val="773"/>
              </a:spcBef>
              <a:spcAft>
                <a:spcPts val="267"/>
              </a:spcAft>
            </a:pPr>
            <a:endParaRPr lang="en-US" sz="2333" dirty="0">
              <a:solidFill>
                <a:schemeClr val="dk1"/>
              </a:solidFill>
              <a:latin typeface="Libre Baskerville"/>
              <a:ea typeface="Libre Baskerville"/>
              <a:cs typeface="Libre Baskerville"/>
            </a:endParaRPr>
          </a:p>
        </p:txBody>
      </p:sp>
      <p:pic>
        <p:nvPicPr>
          <p:cNvPr id="56" name="Google Shape;56;p13" descr="C:\Users\Netzel\Documents\backup home\Pictures\logo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76640" y="362686"/>
            <a:ext cx="4365285" cy="61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 descr="H:\DCIM\100CANON\IMG_0782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82067" y="4399034"/>
            <a:ext cx="2953933" cy="2058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91"/>
    </mc:Choice>
    <mc:Fallback xmlns="">
      <p:transition spd="slow" advTm="4499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600" y="228611"/>
            <a:ext cx="2057400" cy="1904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0"/>
          <p:cNvSpPr txBox="1">
            <a:spLocks noGrp="1"/>
          </p:cNvSpPr>
          <p:nvPr>
            <p:ph type="title"/>
          </p:nvPr>
        </p:nvSpPr>
        <p:spPr>
          <a:xfrm>
            <a:off x="2209800" y="44278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>
              <a:spcBef>
                <a:spcPts val="0"/>
              </a:spcBef>
              <a:buClr>
                <a:schemeClr val="dk2"/>
              </a:buClr>
              <a:buSzPts val="4000"/>
            </a:pPr>
            <a:r>
              <a:rPr lang="en-US" dirty="0"/>
              <a:t>              Mott Community College </a:t>
            </a:r>
            <a:endParaRPr dirty="0"/>
          </a:p>
        </p:txBody>
      </p:sp>
      <p:sp>
        <p:nvSpPr>
          <p:cNvPr id="159" name="Google Shape;159;p20"/>
          <p:cNvSpPr txBox="1">
            <a:spLocks noGrp="1"/>
          </p:cNvSpPr>
          <p:nvPr>
            <p:ph type="body" idx="1"/>
          </p:nvPr>
        </p:nvSpPr>
        <p:spPr>
          <a:xfrm>
            <a:off x="2160533" y="1417638"/>
            <a:ext cx="37491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SzPts val="2044"/>
              <a:buNone/>
            </a:pPr>
            <a:endParaRPr sz="2405" dirty="0"/>
          </a:p>
          <a:p>
            <a:pPr>
              <a:buSzPts val="1887"/>
              <a:buNone/>
            </a:pPr>
            <a:r>
              <a:rPr lang="en-US" sz="2220" dirty="0"/>
              <a:t>	</a:t>
            </a:r>
            <a:r>
              <a:rPr lang="en-US" sz="2590" dirty="0"/>
              <a:t>Anne Crites, OTRL</a:t>
            </a:r>
            <a:endParaRPr dirty="0"/>
          </a:p>
          <a:p>
            <a:pPr>
              <a:buSzPts val="1887"/>
              <a:buNone/>
            </a:pPr>
            <a:r>
              <a:rPr lang="en-US" sz="2220" dirty="0"/>
              <a:t>	</a:t>
            </a:r>
            <a:r>
              <a:rPr lang="en-US" sz="2035" dirty="0"/>
              <a:t>Academic Fieldwork Coordinator</a:t>
            </a:r>
            <a:endParaRPr dirty="0"/>
          </a:p>
          <a:p>
            <a:pPr marL="320040" lvl="1" indent="0">
              <a:buSzPts val="1887"/>
              <a:buNone/>
            </a:pPr>
            <a:r>
              <a:rPr lang="en-US" sz="2220" u="sng" dirty="0">
                <a:solidFill>
                  <a:schemeClr val="accent1"/>
                </a:solidFill>
              </a:rPr>
              <a:t>anne.crites@mcc.edu </a:t>
            </a:r>
            <a:endParaRPr dirty="0"/>
          </a:p>
          <a:p>
            <a:pPr marL="320040" lvl="1" indent="0">
              <a:buSzPts val="1887"/>
              <a:buNone/>
            </a:pPr>
            <a:r>
              <a:rPr lang="en-US" sz="2220" dirty="0"/>
              <a:t>(810) 762-5020</a:t>
            </a:r>
            <a:endParaRPr dirty="0"/>
          </a:p>
          <a:p>
            <a:pPr lvl="1">
              <a:buSzPts val="1887"/>
              <a:buNone/>
            </a:pPr>
            <a:endParaRPr sz="2220" dirty="0"/>
          </a:p>
          <a:p>
            <a:pPr lvl="1">
              <a:buSzPts val="2202"/>
              <a:buNone/>
            </a:pPr>
            <a:r>
              <a:rPr lang="en-US" sz="2590" u="sng" dirty="0"/>
              <a:t>Southern Lakes</a:t>
            </a:r>
          </a:p>
          <a:p>
            <a:pPr lvl="1">
              <a:buSzPts val="2202"/>
              <a:buNone/>
            </a:pPr>
            <a:r>
              <a:rPr lang="en-US" sz="2590" u="sng" dirty="0"/>
              <a:t>Branch Campus</a:t>
            </a:r>
            <a:endParaRPr dirty="0"/>
          </a:p>
          <a:p>
            <a:pPr lvl="1">
              <a:buSzPts val="1887"/>
              <a:buChar char="⚫"/>
            </a:pPr>
            <a:r>
              <a:rPr lang="en-US" sz="2000" dirty="0"/>
              <a:t>2100 W. Thompson Road</a:t>
            </a:r>
            <a:endParaRPr sz="2000" dirty="0"/>
          </a:p>
          <a:p>
            <a:pPr lvl="1">
              <a:buSzPts val="1887"/>
              <a:buChar char="⚫"/>
            </a:pPr>
            <a:r>
              <a:rPr lang="en-US" sz="2000" dirty="0"/>
              <a:t>Fenton, MI 48430</a:t>
            </a:r>
            <a:endParaRPr sz="2000" dirty="0"/>
          </a:p>
        </p:txBody>
      </p:sp>
      <p:sp>
        <p:nvSpPr>
          <p:cNvPr id="160" name="Google Shape;160;p20"/>
          <p:cNvSpPr txBox="1">
            <a:spLocks noGrp="1"/>
          </p:cNvSpPr>
          <p:nvPr>
            <p:ph type="body" idx="2"/>
          </p:nvPr>
        </p:nvSpPr>
        <p:spPr>
          <a:xfrm>
            <a:off x="6324601" y="1822084"/>
            <a:ext cx="3749100" cy="52383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SzPts val="2044"/>
              <a:buChar char="⚫"/>
            </a:pPr>
            <a:r>
              <a:rPr lang="en-US" sz="2000" dirty="0"/>
              <a:t>24 Student  Fall Admission</a:t>
            </a:r>
          </a:p>
          <a:p>
            <a:pPr>
              <a:spcBef>
                <a:spcPts val="0"/>
              </a:spcBef>
              <a:buSzPts val="2044"/>
              <a:buChar char="⚫"/>
            </a:pPr>
            <a:r>
              <a:rPr lang="en-US" sz="2000" dirty="0"/>
              <a:t>Study Abroad 1 Week-Costa Rica</a:t>
            </a:r>
          </a:p>
          <a:p>
            <a:pPr marL="0" indent="0">
              <a:buSzPts val="2044"/>
              <a:buNone/>
            </a:pPr>
            <a:endParaRPr sz="2000" dirty="0"/>
          </a:p>
          <a:p>
            <a:pPr>
              <a:buSzPts val="2044"/>
              <a:buChar char="⚫"/>
            </a:pPr>
            <a:r>
              <a:rPr lang="en-US" sz="2000" u="sng" dirty="0"/>
              <a:t>Level I FW=116 hours</a:t>
            </a:r>
            <a:endParaRPr sz="2000" dirty="0"/>
          </a:p>
          <a:p>
            <a:pPr lvl="1">
              <a:buSzPts val="1887"/>
              <a:buChar char="⚫"/>
            </a:pPr>
            <a:r>
              <a:rPr lang="en-US" sz="1800" u="sng" dirty="0"/>
              <a:t>Peds</a:t>
            </a:r>
            <a:r>
              <a:rPr lang="en-US" sz="1800" dirty="0"/>
              <a:t>-1day/</a:t>
            </a:r>
            <a:r>
              <a:rPr lang="en-US" sz="1800" dirty="0" err="1"/>
              <a:t>wk</a:t>
            </a:r>
            <a:r>
              <a:rPr lang="en-US" sz="1800" dirty="0"/>
              <a:t> x 6wks=36</a:t>
            </a:r>
            <a:endParaRPr sz="1800" dirty="0"/>
          </a:p>
          <a:p>
            <a:pPr lvl="1">
              <a:buSzPts val="1887"/>
              <a:buChar char="⚫"/>
            </a:pPr>
            <a:r>
              <a:rPr lang="en-US" sz="1800" dirty="0"/>
              <a:t>Jan-Feb or March-April</a:t>
            </a:r>
            <a:endParaRPr sz="1800" dirty="0"/>
          </a:p>
          <a:p>
            <a:pPr lvl="1">
              <a:buSzPts val="1887"/>
              <a:buChar char="⚫"/>
            </a:pPr>
            <a:r>
              <a:rPr lang="en-US" sz="1800" u="sng" dirty="0"/>
              <a:t>Adults</a:t>
            </a:r>
            <a:r>
              <a:rPr lang="en-US" sz="1800" dirty="0"/>
              <a:t>-2wks x 40hrs=80</a:t>
            </a:r>
            <a:endParaRPr sz="1800" dirty="0"/>
          </a:p>
          <a:p>
            <a:pPr lvl="1">
              <a:buSzPts val="1887"/>
              <a:buChar char="⚫"/>
            </a:pPr>
            <a:r>
              <a:rPr lang="en-US" sz="1800" dirty="0"/>
              <a:t>Late March/Early April</a:t>
            </a:r>
          </a:p>
          <a:p>
            <a:pPr lvl="1">
              <a:buSzPts val="1887"/>
              <a:buChar char="⚫"/>
            </a:pPr>
            <a:r>
              <a:rPr lang="en-US" sz="1800" dirty="0"/>
              <a:t>Summer Camp Optional</a:t>
            </a:r>
            <a:endParaRPr sz="1800" dirty="0"/>
          </a:p>
          <a:p>
            <a:pPr>
              <a:buSzPts val="2044"/>
              <a:buChar char="⚫"/>
            </a:pPr>
            <a:r>
              <a:rPr lang="en-US" sz="2000" u="sng" dirty="0"/>
              <a:t>Level II FW=8wks x 2</a:t>
            </a:r>
            <a:endParaRPr sz="2000" dirty="0"/>
          </a:p>
          <a:p>
            <a:pPr lvl="1">
              <a:buSzPts val="1887"/>
              <a:buChar char="⚫"/>
            </a:pPr>
            <a:r>
              <a:rPr lang="en-US" sz="1800" dirty="0"/>
              <a:t>May/June, July/August</a:t>
            </a:r>
            <a:endParaRPr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1850"/>
    </mc:Choice>
    <mc:Fallback xmlns="">
      <p:transition spd="slow" advClick="0" advTm="17185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742287" y="722363"/>
            <a:ext cx="5579534" cy="621708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1000" u="sng" dirty="0">
              <a:solidFill>
                <a:prstClr val="black"/>
              </a:solidFill>
              <a:latin typeface="Franklin Gothic Book"/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  <a:p>
            <a:pPr>
              <a:defRPr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  <a:p>
            <a:pPr>
              <a:defRPr/>
            </a:pPr>
            <a:r>
              <a:rPr lang="en-US" sz="2800" b="1" u="sng" dirty="0">
                <a:solidFill>
                  <a:prstClr val="black"/>
                </a:solidFill>
              </a:rPr>
              <a:t>Level I Fieldwork</a:t>
            </a:r>
            <a:r>
              <a:rPr lang="en-US" sz="2800" b="1" dirty="0">
                <a:solidFill>
                  <a:prstClr val="black"/>
                </a:solidFill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2 semester-long experiences, 8 hours a week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Internal clinics servicing the community</a:t>
            </a:r>
          </a:p>
          <a:p>
            <a:pPr>
              <a:defRPr/>
            </a:pPr>
            <a:r>
              <a:rPr lang="en-US" sz="2800" b="1" u="sng" dirty="0">
                <a:solidFill>
                  <a:prstClr val="black"/>
                </a:solidFill>
              </a:rPr>
              <a:t>Level II Fieldwork </a:t>
            </a:r>
            <a:r>
              <a:rPr lang="en-US" sz="2800" b="1" dirty="0">
                <a:solidFill>
                  <a:prstClr val="black"/>
                </a:solidFill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January – February = 8 weeks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March – April = 8 weeks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2023: 12 placements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2024: 28 placements </a:t>
            </a:r>
          </a:p>
          <a:p>
            <a:pPr>
              <a:defRPr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7724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b="1" dirty="0">
                <a:solidFill>
                  <a:srgbClr val="CC9900"/>
                </a:solidFill>
              </a:rPr>
              <a:t>Western Michigan University</a:t>
            </a:r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505" y="335165"/>
            <a:ext cx="1714500" cy="14668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9289" y="2137180"/>
            <a:ext cx="11164711" cy="2677656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defRPr/>
            </a:pPr>
            <a:endParaRPr lang="en-US" sz="2000" u="sng" dirty="0">
              <a:solidFill>
                <a:prstClr val="black"/>
              </a:solidFill>
              <a:latin typeface="Perpetua"/>
            </a:endParaRPr>
          </a:p>
          <a:p>
            <a:pPr algn="ctr">
              <a:defRPr/>
            </a:pPr>
            <a:r>
              <a:rPr lang="en-US" sz="3200" u="sng" dirty="0">
                <a:solidFill>
                  <a:prstClr val="black"/>
                </a:solidFill>
              </a:rPr>
              <a:t>Academic </a:t>
            </a:r>
          </a:p>
          <a:p>
            <a:pPr algn="ctr">
              <a:defRPr/>
            </a:pPr>
            <a:r>
              <a:rPr lang="en-US" sz="3200" u="sng" dirty="0">
                <a:solidFill>
                  <a:prstClr val="black"/>
                </a:solidFill>
              </a:rPr>
              <a:t>Fieldwork Coordinator:</a:t>
            </a:r>
          </a:p>
          <a:p>
            <a:pPr algn="ctr">
              <a:defRPr/>
            </a:pPr>
            <a:r>
              <a:rPr lang="en-US" sz="3200" b="1" dirty="0">
                <a:solidFill>
                  <a:prstClr val="black"/>
                </a:solidFill>
              </a:rPr>
              <a:t>Sara Clark</a:t>
            </a:r>
            <a:r>
              <a:rPr lang="en-US" sz="3200" dirty="0">
                <a:solidFill>
                  <a:prstClr val="black"/>
                </a:solidFill>
              </a:rPr>
              <a:t>, MS,  OTRL </a:t>
            </a:r>
            <a:r>
              <a:rPr lang="en-US" sz="3200" u="sng" dirty="0" err="1"/>
              <a:t>sara.clark@wmich.edu</a:t>
            </a:r>
            <a:endParaRPr lang="en-US" sz="3200" u="sng" dirty="0"/>
          </a:p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Perpetua"/>
              </a:rPr>
              <a:t>						</a:t>
            </a:r>
          </a:p>
          <a:p>
            <a:pPr algn="ctr">
              <a:defRPr/>
            </a:pPr>
            <a:endParaRPr lang="en-US" sz="2000" u="sng" dirty="0">
              <a:solidFill>
                <a:prstClr val="black"/>
              </a:solidFill>
              <a:latin typeface="Perpetu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E2B48C-1A76-3D63-EC21-8C671B1EBDA6}"/>
              </a:ext>
            </a:extLst>
          </p:cNvPr>
          <p:cNvSpPr txBox="1"/>
          <p:nvPr/>
        </p:nvSpPr>
        <p:spPr>
          <a:xfrm>
            <a:off x="519289" y="1068590"/>
            <a:ext cx="10340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Bachelor of Science: Occupational Therapy Assistant</a:t>
            </a:r>
          </a:p>
        </p:txBody>
      </p:sp>
    </p:spTree>
    <p:extLst>
      <p:ext uri="{BB962C8B-B14F-4D97-AF65-F5344CB8AC3E}">
        <p14:creationId xmlns:p14="http://schemas.microsoft.com/office/powerpoint/2010/main" val="96049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253"/>
    </mc:Choice>
    <mc:Fallback xmlns="">
      <p:transition spd="slow" advTm="12225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Michigan OT Programs</a:t>
            </a: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3886206" y="3657600"/>
            <a:ext cx="4573229" cy="2647950"/>
            <a:chOff x="108768588" y="111621787"/>
            <a:chExt cx="6386751" cy="4382814"/>
          </a:xfrm>
        </p:grpSpPr>
        <p:sp>
          <p:nvSpPr>
            <p:cNvPr id="7" name="Rectangle 4" hidden="1"/>
            <p:cNvSpPr>
              <a:spLocks noChangeArrowheads="1" noChangeShapeType="1"/>
            </p:cNvSpPr>
            <p:nvPr/>
          </p:nvSpPr>
          <p:spPr bwMode="auto">
            <a:xfrm>
              <a:off x="110045591" y="111747906"/>
              <a:ext cx="4629150" cy="2743200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8" name="Picture 5" descr="j0101856"/>
            <p:cNvPicPr>
              <a:picLocks noChangeAspect="1" noChangeArrowheads="1" noChangeShapeType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8768588" y="111621787"/>
              <a:ext cx="6386751" cy="4382814"/>
            </a:xfrm>
            <a:prstGeom prst="rect">
              <a:avLst/>
            </a:prstGeom>
            <a:noFill/>
            <a:ln w="0" algn="in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62C18AD-B436-47B1-A702-C328788F0F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23"/>
    </mc:Choice>
    <mc:Fallback xmlns="">
      <p:transition spd="slow" advClick="0" advTm="70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404" y="273050"/>
            <a:ext cx="5970396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Baker College – Royal Oak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1676400" y="1696097"/>
            <a:ext cx="3581400" cy="4648200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 Spring Semester 2023, the MSOT Program moved to the new Baker College – Royal Oak campus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Dean and Program Director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Annette Horton, PhD, OTRL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annette.horton@baker.edu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222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248.276.5540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1F2228"/>
              </a:solidFill>
              <a:effectLst/>
              <a:uLnTx/>
              <a:uFillTx/>
              <a:latin typeface="tahoma, sans-serif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1F2228"/>
              </a:solidFill>
              <a:effectLst/>
              <a:uLnTx/>
              <a:uFillTx/>
              <a:latin typeface="tahoma, sans-serif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Academic Fieldwork Coordinator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0F6FC6"/>
              </a:buClr>
              <a:buSzPct val="85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Sheila Guiao, MSOT, OTRL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0F6FC6"/>
              </a:buClr>
              <a:buSzPct val="85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sheila.guiao@baker.edu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0F6FC6"/>
              </a:buClr>
              <a:buSzPct val="85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248-276-8263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6000" y="1581797"/>
            <a:ext cx="4953000" cy="4876800"/>
          </a:xfr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MSOT Program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Admit 40 students each Fall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Level I Fieldwork 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009DD9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Pediatric (Summer)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0F6FC6">
                  <a:tint val="60000"/>
                </a:srgb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May-July or July-August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0F6FC6">
                  <a:tint val="60000"/>
                </a:srgb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 hours, suggested schedule 2-4 hrs./wk.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009DD9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Adult (Fall)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0F6FC6">
                  <a:tint val="60000"/>
                </a:srgb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September-December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0F6FC6">
                  <a:tint val="60000"/>
                </a:srgb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70 hours, suggested schedule 8 hrs./wk.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009DD9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Psychological &amp; Social Factors (Fall)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0F6FC6">
                  <a:tint val="60000"/>
                </a:srgb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September-December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0F6FC6">
                  <a:tint val="60000"/>
                </a:srgb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Small group experience, schedule varies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Level II Fieldwork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009DD9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January – March</a:t>
            </a:r>
          </a:p>
          <a:p>
            <a:pPr marL="548640" marR="0" lvl="1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rgbClr val="009DD9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April – June  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117" y="461022"/>
            <a:ext cx="1792287" cy="104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0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91"/>
    </mc:Choice>
    <mc:Fallback xmlns="">
      <p:transition spd="slow" advTm="73591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1695</Words>
  <Application>Microsoft Office PowerPoint</Application>
  <PresentationFormat>Widescreen</PresentationFormat>
  <Paragraphs>316</Paragraphs>
  <Slides>18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Franklin Gothic Book</vt:lpstr>
      <vt:lpstr>Libre Baskerville</vt:lpstr>
      <vt:lpstr>Libre Franklin</vt:lpstr>
      <vt:lpstr>Noto Sans Symbols</vt:lpstr>
      <vt:lpstr>Perpetua</vt:lpstr>
      <vt:lpstr>tahoma, sans-serif</vt:lpstr>
      <vt:lpstr>Wingdings 2</vt:lpstr>
      <vt:lpstr>Equity</vt:lpstr>
      <vt:lpstr>Michigan OTA Programs</vt:lpstr>
      <vt:lpstr>      Baker College Muskegon</vt:lpstr>
      <vt:lpstr>PowerPoint Presentation</vt:lpstr>
      <vt:lpstr>PowerPoint Presentation</vt:lpstr>
      <vt:lpstr>PowerPoint Presentation</vt:lpstr>
      <vt:lpstr>              Mott Community College </vt:lpstr>
      <vt:lpstr>Western Michigan University</vt:lpstr>
      <vt:lpstr>Michigan OT Programs</vt:lpstr>
      <vt:lpstr>Baker College – Royal Oak</vt:lpstr>
      <vt:lpstr>Concordia University-Ann Arbor</vt:lpstr>
      <vt:lpstr>PowerPoint Presentation</vt:lpstr>
      <vt:lpstr>Eastern Michigan University</vt:lpstr>
      <vt:lpstr>PowerPoint Presentation</vt:lpstr>
      <vt:lpstr>PowerPoint Presentation</vt:lpstr>
      <vt:lpstr>   Doctor of Occupational Therapy (OTD)</vt:lpstr>
      <vt:lpstr>          </vt:lpstr>
      <vt:lpstr>Wayne State University</vt:lpstr>
      <vt:lpstr>Western Michigan University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Breanna Chycinski</dc:creator>
  <cp:lastModifiedBy>Breanna Chycinski</cp:lastModifiedBy>
  <cp:revision>62</cp:revision>
  <dcterms:created xsi:type="dcterms:W3CDTF">2020-04-14T14:41:16Z</dcterms:created>
  <dcterms:modified xsi:type="dcterms:W3CDTF">2023-05-18T18:08:36Z</dcterms:modified>
</cp:coreProperties>
</file>