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264" r:id="rId2"/>
    <p:sldId id="260" r:id="rId3"/>
    <p:sldId id="340" r:id="rId4"/>
    <p:sldId id="336" r:id="rId5"/>
    <p:sldId id="296" r:id="rId6"/>
    <p:sldId id="256" r:id="rId7"/>
    <p:sldId id="263" r:id="rId8"/>
    <p:sldId id="261" r:id="rId9"/>
    <p:sldId id="314" r:id="rId10"/>
    <p:sldId id="341" r:id="rId11"/>
    <p:sldId id="269" r:id="rId12"/>
    <p:sldId id="335" r:id="rId13"/>
    <p:sldId id="258" r:id="rId14"/>
    <p:sldId id="302" r:id="rId15"/>
    <p:sldId id="329" r:id="rId16"/>
    <p:sldId id="257" r:id="rId17"/>
    <p:sldId id="259" r:id="rId18"/>
    <p:sldId id="338" r:id="rId19"/>
    <p:sldId id="339" r:id="rId20"/>
    <p:sldId id="33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p:scale>
          <a:sx n="81" d="100"/>
          <a:sy n="81" d="100"/>
        </p:scale>
        <p:origin x="744"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C5DA18-8222-4EBF-A056-51EBADC44CC0}" type="datetimeFigureOut">
              <a:rPr lang="en-US" smtClean="0"/>
              <a:t>5/22/2020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99F4DF-7553-47F1-BE61-38957BE920FF}" type="slidenum">
              <a:rPr lang="en-US" smtClean="0"/>
              <a:t>‹#›</a:t>
            </a:fld>
            <a:endParaRPr lang="en-US"/>
          </a:p>
        </p:txBody>
      </p:sp>
    </p:spTree>
    <p:extLst>
      <p:ext uri="{BB962C8B-B14F-4D97-AF65-F5344CB8AC3E}">
        <p14:creationId xmlns:p14="http://schemas.microsoft.com/office/powerpoint/2010/main" val="902318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 name="Google Shape;118;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7698A6-84A8-402F-837B-E5F03BA9929C}" type="slidenum">
              <a:rPr lang="en-US" smtClean="0"/>
              <a:pPr/>
              <a:t>5</a:t>
            </a:fld>
            <a:endParaRPr lang="en-US"/>
          </a:p>
        </p:txBody>
      </p:sp>
    </p:spTree>
    <p:extLst>
      <p:ext uri="{BB962C8B-B14F-4D97-AF65-F5344CB8AC3E}">
        <p14:creationId xmlns:p14="http://schemas.microsoft.com/office/powerpoint/2010/main" val="14064237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837afd1c53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837afd1c53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 name="Google Shape;103;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95516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4" name="Google Shape;204;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useBgFill="1">
        <p:nvSpPr>
          <p:cNvPr id="13" name="Rounded Rectangle 12"/>
          <p:cNvSpPr/>
          <p:nvPr/>
        </p:nvSpPr>
        <p:spPr>
          <a:xfrm>
            <a:off x="87084" y="69766"/>
            <a:ext cx="12017829"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Subtitle 8"/>
          <p:cNvSpPr>
            <a:spLocks noGrp="1"/>
          </p:cNvSpPr>
          <p:nvPr>
            <p:ph type="subTitle" idx="1"/>
          </p:nvPr>
        </p:nvSpPr>
        <p:spPr>
          <a:xfrm>
            <a:off x="1727200" y="3200400"/>
            <a:ext cx="85344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fld id="{F8DFD365-CCB9-4FF3-A7A0-9F57E1E902BD}" type="datetimeFigureOut">
              <a:rPr lang="en-US" smtClean="0"/>
              <a:pPr/>
              <a:t>5/22/2020</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F37A8E70-0930-4745-A4EA-59F3910AF695}" type="slidenum">
              <a:rPr lang="en-US" smtClean="0"/>
              <a:pPr/>
              <a:t>‹#›</a:t>
            </a:fld>
            <a:endParaRPr lang="en-US"/>
          </a:p>
        </p:txBody>
      </p:sp>
      <p:sp>
        <p:nvSpPr>
          <p:cNvPr id="7" name="Rectangle 6"/>
          <p:cNvSpPr/>
          <p:nvPr/>
        </p:nvSpPr>
        <p:spPr>
          <a:xfrm>
            <a:off x="83911" y="1449314"/>
            <a:ext cx="12028716"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ctangle 9"/>
          <p:cNvSpPr/>
          <p:nvPr/>
        </p:nvSpPr>
        <p:spPr>
          <a:xfrm>
            <a:off x="83911" y="1396720"/>
            <a:ext cx="12028716"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Rectangle 10"/>
          <p:cNvSpPr/>
          <p:nvPr/>
        </p:nvSpPr>
        <p:spPr>
          <a:xfrm>
            <a:off x="83911" y="2976649"/>
            <a:ext cx="12028716"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Title 7"/>
          <p:cNvSpPr>
            <a:spLocks noGrp="1"/>
          </p:cNvSpPr>
          <p:nvPr>
            <p:ph type="ctrTitle"/>
          </p:nvPr>
        </p:nvSpPr>
        <p:spPr>
          <a:xfrm>
            <a:off x="609600" y="1505941"/>
            <a:ext cx="10972800" cy="1470025"/>
          </a:xfrm>
        </p:spPr>
        <p:txBody>
          <a:bodyPr anchor="ctr"/>
          <a:lstStyle>
            <a:lvl1pPr algn="ctr">
              <a:defRPr lang="en-US" dirty="0">
                <a:solidFill>
                  <a:srgbClr val="FFFFFF"/>
                </a:solidFill>
              </a:defRPr>
            </a:lvl1pPr>
          </a:lstStyle>
          <a:p>
            <a:r>
              <a:rPr kumimoji="0" lang="en-US"/>
              <a:t>Click to edit Master title style</a:t>
            </a:r>
          </a:p>
        </p:txBody>
      </p:sp>
    </p:spTree>
    <p:extLst>
      <p:ext uri="{BB962C8B-B14F-4D97-AF65-F5344CB8AC3E}">
        <p14:creationId xmlns:p14="http://schemas.microsoft.com/office/powerpoint/2010/main" val="1351078521"/>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F8DFD365-CCB9-4FF3-A7A0-9F57E1E902BD}" type="datetimeFigureOut">
              <a:rPr lang="en-US" smtClean="0"/>
              <a:pPr/>
              <a:t>5/22/2020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7A8E70-0930-4745-A4EA-59F3910AF695}" type="slidenum">
              <a:rPr lang="en-US" smtClean="0"/>
              <a:pPr/>
              <a:t>‹#›</a:t>
            </a:fld>
            <a:endParaRPr lang="en-US"/>
          </a:p>
        </p:txBody>
      </p:sp>
    </p:spTree>
    <p:extLst>
      <p:ext uri="{BB962C8B-B14F-4D97-AF65-F5344CB8AC3E}">
        <p14:creationId xmlns:p14="http://schemas.microsoft.com/office/powerpoint/2010/main" val="11829758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52"/>
            <a:ext cx="268224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1219200" y="274651"/>
            <a:ext cx="7416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F8DFD365-CCB9-4FF3-A7A0-9F57E1E902BD}" type="datetimeFigureOut">
              <a:rPr lang="en-US" smtClean="0"/>
              <a:pPr/>
              <a:t>5/22/2020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7A8E70-0930-4745-A4EA-59F3910AF695}" type="slidenum">
              <a:rPr lang="en-US" smtClean="0"/>
              <a:pPr/>
              <a:t>‹#›</a:t>
            </a:fld>
            <a:endParaRPr lang="en-US"/>
          </a:p>
        </p:txBody>
      </p:sp>
    </p:spTree>
    <p:extLst>
      <p:ext uri="{BB962C8B-B14F-4D97-AF65-F5344CB8AC3E}">
        <p14:creationId xmlns:p14="http://schemas.microsoft.com/office/powerpoint/2010/main" val="35046800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F8DFD365-CCB9-4FF3-A7A0-9F57E1E902BD}" type="datetimeFigureOut">
              <a:rPr lang="en-US" smtClean="0"/>
              <a:pPr/>
              <a:t>5/22/2020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7A8E70-0930-4745-A4EA-59F3910AF695}" type="slidenum">
              <a:rPr lang="en-US" smtClean="0"/>
              <a:pPr/>
              <a:t>‹#›</a:t>
            </a:fld>
            <a:endParaRPr lang="en-US"/>
          </a:p>
        </p:txBody>
      </p:sp>
      <p:sp>
        <p:nvSpPr>
          <p:cNvPr id="8" name="Content Placeholder 7"/>
          <p:cNvSpPr>
            <a:spLocks noGrp="1"/>
          </p:cNvSpPr>
          <p:nvPr>
            <p:ph sz="quarter" idx="1"/>
          </p:nvPr>
        </p:nvSpPr>
        <p:spPr>
          <a:xfrm>
            <a:off x="1219200" y="1447800"/>
            <a:ext cx="1036320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2515266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useBgFill="1">
        <p:nvSpPr>
          <p:cNvPr id="10" name="Rounded Rectangle 9"/>
          <p:cNvSpPr/>
          <p:nvPr/>
        </p:nvSpPr>
        <p:spPr>
          <a:xfrm>
            <a:off x="87084" y="69766"/>
            <a:ext cx="12017829"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963084" y="952511"/>
            <a:ext cx="10363200" cy="1362075"/>
          </a:xfrm>
        </p:spPr>
        <p:txBody>
          <a:bodyPr anchor="b" anchorCtr="0"/>
          <a:lstStyle>
            <a:lvl1pPr algn="l">
              <a:buNone/>
              <a:defRPr sz="4000" b="0" cap="none"/>
            </a:lvl1pPr>
          </a:lstStyle>
          <a:p>
            <a:r>
              <a:rPr kumimoji="0" lang="en-US"/>
              <a:t>Click to edit Master title style</a:t>
            </a:r>
          </a:p>
        </p:txBody>
      </p:sp>
      <p:sp>
        <p:nvSpPr>
          <p:cNvPr id="3" name="Text Placeholder 2"/>
          <p:cNvSpPr>
            <a:spLocks noGrp="1"/>
          </p:cNvSpPr>
          <p:nvPr>
            <p:ph type="body" idx="1"/>
          </p:nvPr>
        </p:nvSpPr>
        <p:spPr>
          <a:xfrm>
            <a:off x="963084" y="2547938"/>
            <a:ext cx="103632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F8DFD365-CCB9-4FF3-A7A0-9F57E1E902BD}" type="datetimeFigureOut">
              <a:rPr lang="en-US" smtClean="0"/>
              <a:pPr/>
              <a:t>5/22/2020</a:t>
            </a:fld>
            <a:endParaRPr lang="en-US"/>
          </a:p>
        </p:txBody>
      </p:sp>
      <p:sp>
        <p:nvSpPr>
          <p:cNvPr id="5" name="Footer Placeholder 4"/>
          <p:cNvSpPr>
            <a:spLocks noGrp="1"/>
          </p:cNvSpPr>
          <p:nvPr>
            <p:ph type="ftr" sz="quarter" idx="11"/>
          </p:nvPr>
        </p:nvSpPr>
        <p:spPr>
          <a:xfrm>
            <a:off x="1066800" y="6172200"/>
            <a:ext cx="5334000" cy="457200"/>
          </a:xfrm>
        </p:spPr>
        <p:txBody>
          <a:bodyPr/>
          <a:lstStyle/>
          <a:p>
            <a:endParaRPr lang="en-US"/>
          </a:p>
        </p:txBody>
      </p:sp>
      <p:sp>
        <p:nvSpPr>
          <p:cNvPr id="7" name="Rectangle 6"/>
          <p:cNvSpPr/>
          <p:nvPr/>
        </p:nvSpPr>
        <p:spPr>
          <a:xfrm flipV="1">
            <a:off x="92551" y="2376830"/>
            <a:ext cx="1201802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Rectangle 7"/>
          <p:cNvSpPr/>
          <p:nvPr/>
        </p:nvSpPr>
        <p:spPr>
          <a:xfrm>
            <a:off x="92202" y="2341486"/>
            <a:ext cx="12018375"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Rectangle 8"/>
          <p:cNvSpPr/>
          <p:nvPr/>
        </p:nvSpPr>
        <p:spPr>
          <a:xfrm>
            <a:off x="91082" y="2468880"/>
            <a:ext cx="12019495"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6" name="Slide Number Placeholder 5"/>
          <p:cNvSpPr>
            <a:spLocks noGrp="1"/>
          </p:cNvSpPr>
          <p:nvPr>
            <p:ph type="sldNum" sz="quarter" idx="12"/>
          </p:nvPr>
        </p:nvSpPr>
        <p:spPr>
          <a:xfrm>
            <a:off x="195072" y="6208776"/>
            <a:ext cx="609600" cy="457200"/>
          </a:xfrm>
        </p:spPr>
        <p:txBody>
          <a:bodyPr/>
          <a:lstStyle/>
          <a:p>
            <a:fld id="{F37A8E70-0930-4745-A4EA-59F3910AF695}" type="slidenum">
              <a:rPr lang="en-US" smtClean="0"/>
              <a:pPr/>
              <a:t>‹#›</a:t>
            </a:fld>
            <a:endParaRPr lang="en-US"/>
          </a:p>
        </p:txBody>
      </p:sp>
    </p:spTree>
    <p:extLst>
      <p:ext uri="{BB962C8B-B14F-4D97-AF65-F5344CB8AC3E}">
        <p14:creationId xmlns:p14="http://schemas.microsoft.com/office/powerpoint/2010/main" val="357254893"/>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F8DFD365-CCB9-4FF3-A7A0-9F57E1E902BD}" type="datetimeFigureOut">
              <a:rPr lang="en-US" smtClean="0"/>
              <a:pPr/>
              <a:t>5/22/2020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7A8E70-0930-4745-A4EA-59F3910AF695}" type="slidenum">
              <a:rPr lang="en-US" smtClean="0"/>
              <a:pPr/>
              <a:t>‹#›</a:t>
            </a:fld>
            <a:endParaRPr lang="en-US"/>
          </a:p>
        </p:txBody>
      </p:sp>
      <p:sp>
        <p:nvSpPr>
          <p:cNvPr id="9" name="Content Placeholder 8"/>
          <p:cNvSpPr>
            <a:spLocks noGrp="1"/>
          </p:cNvSpPr>
          <p:nvPr>
            <p:ph sz="quarter" idx="1"/>
          </p:nvPr>
        </p:nvSpPr>
        <p:spPr>
          <a:xfrm>
            <a:off x="1219200" y="1447800"/>
            <a:ext cx="499872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6578600" y="1447800"/>
            <a:ext cx="499872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358649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273050"/>
            <a:ext cx="10363200" cy="1143000"/>
          </a:xfrm>
        </p:spPr>
        <p:txBody>
          <a:bodyPr anchor="b" anchorCtr="0"/>
          <a:lstStyle>
            <a:lvl1pPr>
              <a:defRPr/>
            </a:lvl1pPr>
          </a:lstStyle>
          <a:p>
            <a:r>
              <a:rPr kumimoji="0" lang="en-US"/>
              <a:t>Click to edit Master title style</a:t>
            </a:r>
          </a:p>
        </p:txBody>
      </p:sp>
      <p:sp>
        <p:nvSpPr>
          <p:cNvPr id="3" name="Text Placeholder 2"/>
          <p:cNvSpPr>
            <a:spLocks noGrp="1"/>
          </p:cNvSpPr>
          <p:nvPr>
            <p:ph type="body" idx="1"/>
          </p:nvPr>
        </p:nvSpPr>
        <p:spPr>
          <a:xfrm>
            <a:off x="1219200" y="1447800"/>
            <a:ext cx="49784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604000" y="1447800"/>
            <a:ext cx="49784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F8DFD365-CCB9-4FF3-A7A0-9F57E1E902BD}" type="datetimeFigureOut">
              <a:rPr lang="en-US" smtClean="0"/>
              <a:pPr/>
              <a:t>5/22/2020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7A8E70-0930-4745-A4EA-59F3910AF695}" type="slidenum">
              <a:rPr lang="en-US" smtClean="0"/>
              <a:pPr/>
              <a:t>‹#›</a:t>
            </a:fld>
            <a:endParaRPr lang="en-US"/>
          </a:p>
        </p:txBody>
      </p:sp>
      <p:sp>
        <p:nvSpPr>
          <p:cNvPr id="11" name="Content Placeholder 10"/>
          <p:cNvSpPr>
            <a:spLocks noGrp="1"/>
          </p:cNvSpPr>
          <p:nvPr>
            <p:ph sz="half" idx="2"/>
          </p:nvPr>
        </p:nvSpPr>
        <p:spPr>
          <a:xfrm>
            <a:off x="1219200" y="2247900"/>
            <a:ext cx="4978400" cy="38862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4"/>
          </p:nvPr>
        </p:nvSpPr>
        <p:spPr>
          <a:xfrm>
            <a:off x="6604000" y="2247900"/>
            <a:ext cx="4978400" cy="38862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5472587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F8DFD365-CCB9-4FF3-A7A0-9F57E1E902BD}" type="datetimeFigureOut">
              <a:rPr lang="en-US" smtClean="0"/>
              <a:pPr/>
              <a:t>5/22/2020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7A8E70-0930-4745-A4EA-59F3910AF695}" type="slidenum">
              <a:rPr lang="en-US" smtClean="0"/>
              <a:pPr/>
              <a:t>‹#›</a:t>
            </a:fld>
            <a:endParaRPr lang="en-US"/>
          </a:p>
        </p:txBody>
      </p:sp>
    </p:spTree>
    <p:extLst>
      <p:ext uri="{BB962C8B-B14F-4D97-AF65-F5344CB8AC3E}">
        <p14:creationId xmlns:p14="http://schemas.microsoft.com/office/powerpoint/2010/main" val="1887622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DFD365-CCB9-4FF3-A7A0-9F57E1E902BD}" type="datetimeFigureOut">
              <a:rPr lang="en-US" smtClean="0"/>
              <a:pPr/>
              <a:t>5/22/2020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7A8E70-0930-4745-A4EA-59F3910AF695}" type="slidenum">
              <a:rPr lang="en-US" smtClean="0"/>
              <a:pPr/>
              <a:t>‹#›</a:t>
            </a:fld>
            <a:endParaRPr lang="en-US"/>
          </a:p>
        </p:txBody>
      </p:sp>
    </p:spTree>
    <p:extLst>
      <p:ext uri="{BB962C8B-B14F-4D97-AF65-F5344CB8AC3E}">
        <p14:creationId xmlns:p14="http://schemas.microsoft.com/office/powerpoint/2010/main" val="1610280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useBgFill="1">
        <p:nvSpPr>
          <p:cNvPr id="9" name="Rounded Rectangle 8"/>
          <p:cNvSpPr/>
          <p:nvPr/>
        </p:nvSpPr>
        <p:spPr>
          <a:xfrm>
            <a:off x="85344" y="69755"/>
            <a:ext cx="12017829"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1219200" y="273050"/>
            <a:ext cx="10363200" cy="1143000"/>
          </a:xfrm>
        </p:spPr>
        <p:txBody>
          <a:bodyPr anchor="b" anchorCtr="0"/>
          <a:lstStyle>
            <a:lvl1pPr algn="l">
              <a:buNone/>
              <a:defRPr sz="4000" b="0"/>
            </a:lvl1pPr>
          </a:lstStyle>
          <a:p>
            <a:r>
              <a:rPr kumimoji="0" lang="en-US"/>
              <a:t>Click to edit Master title style</a:t>
            </a:r>
          </a:p>
        </p:txBody>
      </p:sp>
      <p:sp>
        <p:nvSpPr>
          <p:cNvPr id="3" name="Text Placeholder 2"/>
          <p:cNvSpPr>
            <a:spLocks noGrp="1"/>
          </p:cNvSpPr>
          <p:nvPr>
            <p:ph type="body" idx="2"/>
          </p:nvPr>
        </p:nvSpPr>
        <p:spPr>
          <a:xfrm>
            <a:off x="1219200" y="1600200"/>
            <a:ext cx="2540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F8DFD365-CCB9-4FF3-A7A0-9F57E1E902BD}" type="datetimeFigureOut">
              <a:rPr lang="en-US" smtClean="0"/>
              <a:pPr/>
              <a:t>5/22/2020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7A8E70-0930-4745-A4EA-59F3910AF695}" type="slidenum">
              <a:rPr lang="en-US" smtClean="0"/>
              <a:pPr/>
              <a:t>‹#›</a:t>
            </a:fld>
            <a:endParaRPr lang="en-US"/>
          </a:p>
        </p:txBody>
      </p:sp>
      <p:sp>
        <p:nvSpPr>
          <p:cNvPr id="11" name="Content Placeholder 10"/>
          <p:cNvSpPr>
            <a:spLocks noGrp="1"/>
          </p:cNvSpPr>
          <p:nvPr>
            <p:ph sz="quarter" idx="1"/>
          </p:nvPr>
        </p:nvSpPr>
        <p:spPr>
          <a:xfrm>
            <a:off x="3962400" y="1600200"/>
            <a:ext cx="7620000" cy="44958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5449633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4900550"/>
            <a:ext cx="9753600" cy="522288"/>
          </a:xfrm>
        </p:spPr>
        <p:txBody>
          <a:bodyPr anchor="ctr">
            <a:noAutofit/>
          </a:bodyPr>
          <a:lstStyle>
            <a:lvl1pPr algn="l">
              <a:buNone/>
              <a:defRPr sz="2800" b="0"/>
            </a:lvl1pPr>
          </a:lstStyle>
          <a:p>
            <a:r>
              <a:rPr kumimoji="0" lang="en-US"/>
              <a:t>Click to edit Master title style</a:t>
            </a:r>
          </a:p>
        </p:txBody>
      </p:sp>
      <p:sp>
        <p:nvSpPr>
          <p:cNvPr id="4" name="Text Placeholder 3"/>
          <p:cNvSpPr>
            <a:spLocks noGrp="1"/>
          </p:cNvSpPr>
          <p:nvPr>
            <p:ph type="body" sz="half" idx="2"/>
          </p:nvPr>
        </p:nvSpPr>
        <p:spPr>
          <a:xfrm>
            <a:off x="1219200" y="5445825"/>
            <a:ext cx="97536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F8DFD365-CCB9-4FF3-A7A0-9F57E1E902BD}" type="datetimeFigureOut">
              <a:rPr lang="en-US" smtClean="0"/>
              <a:pPr/>
              <a:t>5/22/2020</a:t>
            </a:fld>
            <a:endParaRPr lang="en-US"/>
          </a:p>
        </p:txBody>
      </p:sp>
      <p:sp>
        <p:nvSpPr>
          <p:cNvPr id="6" name="Footer Placeholder 5"/>
          <p:cNvSpPr>
            <a:spLocks noGrp="1"/>
          </p:cNvSpPr>
          <p:nvPr>
            <p:ph type="ftr" sz="quarter" idx="11"/>
          </p:nvPr>
        </p:nvSpPr>
        <p:spPr>
          <a:xfrm>
            <a:off x="1219200" y="6172200"/>
            <a:ext cx="5181600" cy="457200"/>
          </a:xfrm>
        </p:spPr>
        <p:txBody>
          <a:bodyPr/>
          <a:lstStyle/>
          <a:p>
            <a:endParaRPr lang="en-US"/>
          </a:p>
        </p:txBody>
      </p:sp>
      <p:sp>
        <p:nvSpPr>
          <p:cNvPr id="7" name="Slide Number Placeholder 6"/>
          <p:cNvSpPr>
            <a:spLocks noGrp="1"/>
          </p:cNvSpPr>
          <p:nvPr>
            <p:ph type="sldNum" sz="quarter" idx="12"/>
          </p:nvPr>
        </p:nvSpPr>
        <p:spPr>
          <a:xfrm>
            <a:off x="195072" y="6208776"/>
            <a:ext cx="609600" cy="457200"/>
          </a:xfrm>
        </p:spPr>
        <p:txBody>
          <a:bodyPr/>
          <a:lstStyle/>
          <a:p>
            <a:fld id="{F37A8E70-0930-4745-A4EA-59F3910AF695}" type="slidenum">
              <a:rPr lang="en-US" smtClean="0"/>
              <a:pPr/>
              <a:t>‹#›</a:t>
            </a:fld>
            <a:endParaRPr lang="en-US"/>
          </a:p>
        </p:txBody>
      </p:sp>
      <p:sp>
        <p:nvSpPr>
          <p:cNvPr id="11" name="Rectangle 10"/>
          <p:cNvSpPr/>
          <p:nvPr/>
        </p:nvSpPr>
        <p:spPr>
          <a:xfrm flipV="1">
            <a:off x="91076" y="4683555"/>
            <a:ext cx="1200912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Rectangle 11"/>
          <p:cNvSpPr/>
          <p:nvPr/>
        </p:nvSpPr>
        <p:spPr>
          <a:xfrm>
            <a:off x="91347" y="4650485"/>
            <a:ext cx="12008852"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3" name="Rectangle 12"/>
          <p:cNvSpPr/>
          <p:nvPr/>
        </p:nvSpPr>
        <p:spPr>
          <a:xfrm>
            <a:off x="91354" y="4773235"/>
            <a:ext cx="12008849"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 name="Picture Placeholder 2"/>
          <p:cNvSpPr>
            <a:spLocks noGrp="1"/>
          </p:cNvSpPr>
          <p:nvPr>
            <p:ph type="pic" idx="1"/>
          </p:nvPr>
        </p:nvSpPr>
        <p:spPr>
          <a:xfrm>
            <a:off x="91085" y="66686"/>
            <a:ext cx="12002497"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a:t>Click icon to add picture</a:t>
            </a:r>
            <a:endParaRPr kumimoji="0" lang="en-US" dirty="0"/>
          </a:p>
        </p:txBody>
      </p:sp>
    </p:spTree>
    <p:extLst>
      <p:ext uri="{BB962C8B-B14F-4D97-AF65-F5344CB8AC3E}">
        <p14:creationId xmlns:p14="http://schemas.microsoft.com/office/powerpoint/2010/main" val="1219042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useBgFill="1">
        <p:nvSpPr>
          <p:cNvPr id="8" name="Rounded Rectangle 7"/>
          <p:cNvSpPr/>
          <p:nvPr/>
        </p:nvSpPr>
        <p:spPr>
          <a:xfrm>
            <a:off x="85344" y="69755"/>
            <a:ext cx="12017829"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sz="1800"/>
          </a:p>
        </p:txBody>
      </p:sp>
      <p:sp>
        <p:nvSpPr>
          <p:cNvPr id="22" name="Title Placeholder 21"/>
          <p:cNvSpPr>
            <a:spLocks noGrp="1"/>
          </p:cNvSpPr>
          <p:nvPr>
            <p:ph type="title"/>
          </p:nvPr>
        </p:nvSpPr>
        <p:spPr>
          <a:xfrm>
            <a:off x="1219200" y="274638"/>
            <a:ext cx="10363200" cy="1143000"/>
          </a:xfrm>
          <a:prstGeom prst="rect">
            <a:avLst/>
          </a:prstGeom>
        </p:spPr>
        <p:txBody>
          <a:bodyPr bIns="91440" anchor="b" anchorCtr="0">
            <a:normAutofit/>
          </a:bodyPr>
          <a:lstStyle/>
          <a:p>
            <a:r>
              <a:rPr kumimoji="0" lang="en-US"/>
              <a:t>Click to edit Master title style</a:t>
            </a:r>
          </a:p>
        </p:txBody>
      </p:sp>
      <p:sp>
        <p:nvSpPr>
          <p:cNvPr id="13" name="Text Placeholder 12"/>
          <p:cNvSpPr>
            <a:spLocks noGrp="1"/>
          </p:cNvSpPr>
          <p:nvPr>
            <p:ph type="body" idx="1"/>
          </p:nvPr>
        </p:nvSpPr>
        <p:spPr>
          <a:xfrm>
            <a:off x="1219200" y="1447800"/>
            <a:ext cx="10363200" cy="457200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8229600" y="6191250"/>
            <a:ext cx="3302000" cy="476250"/>
          </a:xfrm>
          <a:prstGeom prst="rect">
            <a:avLst/>
          </a:prstGeom>
        </p:spPr>
        <p:txBody>
          <a:bodyPr anchor="ctr" anchorCtr="0"/>
          <a:lstStyle>
            <a:lvl1pPr algn="r" eaLnBrk="1" latinLnBrk="0" hangingPunct="1">
              <a:defRPr kumimoji="0" sz="1400">
                <a:solidFill>
                  <a:schemeClr val="tx2"/>
                </a:solidFill>
              </a:defRPr>
            </a:lvl1pPr>
          </a:lstStyle>
          <a:p>
            <a:fld id="{F8DFD365-CCB9-4FF3-A7A0-9F57E1E902BD}" type="datetimeFigureOut">
              <a:rPr lang="en-US" smtClean="0"/>
              <a:pPr/>
              <a:t>5/22/2020</a:t>
            </a:fld>
            <a:endParaRPr lang="en-US"/>
          </a:p>
        </p:txBody>
      </p:sp>
      <p:sp>
        <p:nvSpPr>
          <p:cNvPr id="3" name="Footer Placeholder 2"/>
          <p:cNvSpPr>
            <a:spLocks noGrp="1"/>
          </p:cNvSpPr>
          <p:nvPr>
            <p:ph type="ftr" sz="quarter" idx="3"/>
          </p:nvPr>
        </p:nvSpPr>
        <p:spPr>
          <a:xfrm>
            <a:off x="1219200" y="6172200"/>
            <a:ext cx="5283200" cy="457200"/>
          </a:xfrm>
          <a:prstGeom prst="rect">
            <a:avLst/>
          </a:prstGeom>
        </p:spPr>
        <p:txBody>
          <a:bodyPr anchor="ctr" anchorCtr="0"/>
          <a:lstStyle>
            <a:lvl1pPr eaLnBrk="1" latinLnBrk="0" hangingPunct="1">
              <a:defRPr kumimoji="0" sz="1400">
                <a:solidFill>
                  <a:schemeClr val="tx2"/>
                </a:solidFill>
              </a:defRPr>
            </a:lvl1pPr>
          </a:lstStyle>
          <a:p>
            <a:endParaRPr lang="en-US"/>
          </a:p>
        </p:txBody>
      </p:sp>
      <p:sp>
        <p:nvSpPr>
          <p:cNvPr id="23" name="Slide Number Placeholder 22"/>
          <p:cNvSpPr>
            <a:spLocks noGrp="1"/>
          </p:cNvSpPr>
          <p:nvPr>
            <p:ph type="sldNum" sz="quarter" idx="4"/>
          </p:nvPr>
        </p:nvSpPr>
        <p:spPr>
          <a:xfrm>
            <a:off x="195072" y="6210300"/>
            <a:ext cx="6096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F37A8E70-0930-4745-A4EA-59F3910AF695}" type="slidenum">
              <a:rPr lang="en-US" smtClean="0"/>
              <a:pPr/>
              <a:t>‹#›</a:t>
            </a:fld>
            <a:endParaRPr lang="en-US"/>
          </a:p>
        </p:txBody>
      </p:sp>
    </p:spTree>
    <p:extLst>
      <p:ext uri="{BB962C8B-B14F-4D97-AF65-F5344CB8AC3E}">
        <p14:creationId xmlns:p14="http://schemas.microsoft.com/office/powerpoint/2010/main" val="27411017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jp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7.png"/><Relationship Id="rId5" Type="http://schemas.openxmlformats.org/officeDocument/2006/relationships/image" Target="../media/image17.jpg"/><Relationship Id="rId4"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7.png"/><Relationship Id="rId5" Type="http://schemas.openxmlformats.org/officeDocument/2006/relationships/image" Target="../media/image18.png"/><Relationship Id="rId4"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9.jpg"/><Relationship Id="rId5" Type="http://schemas.openxmlformats.org/officeDocument/2006/relationships/image" Target="../media/image5.jpg"/><Relationship Id="rId4" Type="http://schemas.openxmlformats.org/officeDocument/2006/relationships/hyperlink" Target="https://www.gvsu.edu/grad/drot/" TargetMode="Externa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7.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4.xml"/><Relationship Id="rId7" Type="http://schemas.openxmlformats.org/officeDocument/2006/relationships/hyperlink" Target="mailto:kmweber@svsu.edu" TargetMode="Externa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hyperlink" Target="mailto:jjhadden@svsu.edu" TargetMode="External"/><Relationship Id="rId5" Type="http://schemas.openxmlformats.org/officeDocument/2006/relationships/image" Target="../media/image24.gif"/><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7.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7.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7.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7.pn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7.pn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4.xml"/><Relationship Id="rId7" Type="http://schemas.openxmlformats.org/officeDocument/2006/relationships/image" Target="../media/image8.jp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hyperlink" Target="mailto:wayne.doyle@baker.edu" TargetMode="External"/><Relationship Id="rId5" Type="http://schemas.openxmlformats.org/officeDocument/2006/relationships/hyperlink" Target="mailto:kathryn.potter@baker.edu" TargetMode="External"/><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mailto:susan.williams@baker.edu" TargetMode="External"/><Relationship Id="rId5" Type="http://schemas.openxmlformats.org/officeDocument/2006/relationships/image" Target="../media/image9.jpe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image" Target="../media/image14.jp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3.png"/><Relationship Id="rId5" Type="http://schemas.openxmlformats.org/officeDocument/2006/relationships/hyperlink" Target="mailto:wysockip242@macomb.edu" TargetMode="External"/><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7.png"/><Relationship Id="rId5" Type="http://schemas.openxmlformats.org/officeDocument/2006/relationships/image" Target="../media/image15.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7.png"/><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7.pn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5C44B6-A458-4989-B0F8-95E8D7F6958A}"/>
              </a:ext>
            </a:extLst>
          </p:cNvPr>
          <p:cNvPicPr>
            <a:picLocks noChangeAspect="1"/>
          </p:cNvPicPr>
          <p:nvPr/>
        </p:nvPicPr>
        <p:blipFill>
          <a:blip r:embed="rId4"/>
          <a:stretch>
            <a:fillRect/>
          </a:stretch>
        </p:blipFill>
        <p:spPr>
          <a:xfrm>
            <a:off x="508849" y="1226816"/>
            <a:ext cx="3859102" cy="4980864"/>
          </a:xfrm>
          <a:prstGeom prst="rect">
            <a:avLst/>
          </a:prstGeom>
        </p:spPr>
      </p:pic>
      <p:pic>
        <p:nvPicPr>
          <p:cNvPr id="3" name="Picture 2">
            <a:extLst>
              <a:ext uri="{FF2B5EF4-FFF2-40B4-BE49-F238E27FC236}">
                <a16:creationId xmlns:a16="http://schemas.microsoft.com/office/drawing/2014/main" id="{8A212A18-35F6-47EE-A60A-1E9B0DD4F05A}"/>
              </a:ext>
            </a:extLst>
          </p:cNvPr>
          <p:cNvPicPr>
            <a:picLocks noChangeAspect="1"/>
          </p:cNvPicPr>
          <p:nvPr/>
        </p:nvPicPr>
        <p:blipFill>
          <a:blip r:embed="rId5"/>
          <a:stretch>
            <a:fillRect/>
          </a:stretch>
        </p:blipFill>
        <p:spPr>
          <a:xfrm>
            <a:off x="8375251" y="1226816"/>
            <a:ext cx="3310704" cy="4980863"/>
          </a:xfrm>
          <a:prstGeom prst="rect">
            <a:avLst/>
          </a:prstGeom>
        </p:spPr>
      </p:pic>
      <p:pic>
        <p:nvPicPr>
          <p:cNvPr id="13" name="Video 12">
            <a:hlinkClick r:id="" action="ppaction://media"/>
            <a:extLst>
              <a:ext uri="{FF2B5EF4-FFF2-40B4-BE49-F238E27FC236}">
                <a16:creationId xmlns:a16="http://schemas.microsoft.com/office/drawing/2014/main" id="{C467EA05-8355-4E93-A77D-8BF74BCCB37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4569866" y="2365945"/>
            <a:ext cx="3603470" cy="2702604"/>
          </a:xfrm>
          <a:prstGeom prst="rect">
            <a:avLst/>
          </a:prstGeom>
        </p:spPr>
      </p:pic>
      <p:pic>
        <p:nvPicPr>
          <p:cNvPr id="5" name="Picture 4" descr="grand-valley-state-university_416x416.jpg">
            <a:extLst>
              <a:ext uri="{FF2B5EF4-FFF2-40B4-BE49-F238E27FC236}">
                <a16:creationId xmlns:a16="http://schemas.microsoft.com/office/drawing/2014/main" id="{77EBEB4E-A5B5-491C-8105-E64A6E25AE12}"/>
              </a:ext>
            </a:extLst>
          </p:cNvPr>
          <p:cNvPicPr>
            <a:picLocks noChangeAspect="1"/>
          </p:cNvPicPr>
          <p:nvPr/>
        </p:nvPicPr>
        <p:blipFill rotWithShape="1">
          <a:blip r:embed="rId7">
            <a:extLst>
              <a:ext uri="{28A0092B-C50C-407E-A947-70E740481C1C}">
                <a14:useLocalDpi xmlns:a14="http://schemas.microsoft.com/office/drawing/2010/main" val="0"/>
              </a:ext>
            </a:extLst>
          </a:blip>
          <a:srcRect t="29118" b="30257"/>
          <a:stretch/>
        </p:blipFill>
        <p:spPr>
          <a:xfrm>
            <a:off x="4569866" y="467955"/>
            <a:ext cx="3173190" cy="1289109"/>
          </a:xfrm>
          <a:prstGeom prst="rect">
            <a:avLst/>
          </a:prstGeom>
        </p:spPr>
      </p:pic>
    </p:spTree>
    <p:extLst>
      <p:ext uri="{BB962C8B-B14F-4D97-AF65-F5344CB8AC3E}">
        <p14:creationId xmlns:p14="http://schemas.microsoft.com/office/powerpoint/2010/main" val="3961525912"/>
      </p:ext>
    </p:extLst>
  </p:cSld>
  <p:clrMapOvr>
    <a:masterClrMapping/>
  </p:clrMapOvr>
  <mc:AlternateContent xmlns:mc="http://schemas.openxmlformats.org/markup-compatibility/2006" xmlns:p14="http://schemas.microsoft.com/office/powerpoint/2010/main">
    <mc:Choice Requires="p14">
      <p:transition spd="slow" p14:dur="2000" advTm="77568"/>
    </mc:Choice>
    <mc:Fallback xmlns="">
      <p:transition spd="slow" advTm="775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3"/>
          <p:cNvSpPr txBox="1">
            <a:spLocks noGrp="1"/>
          </p:cNvSpPr>
          <p:nvPr>
            <p:ph type="body" idx="1"/>
          </p:nvPr>
        </p:nvSpPr>
        <p:spPr>
          <a:xfrm>
            <a:off x="2133725" y="4110000"/>
            <a:ext cx="4167000" cy="2949900"/>
          </a:xfrm>
          <a:prstGeom prst="rect">
            <a:avLst/>
          </a:prstGeom>
          <a:noFill/>
          <a:ln>
            <a:noFill/>
          </a:ln>
        </p:spPr>
        <p:txBody>
          <a:bodyPr spcFirstLastPara="1" vert="horz" wrap="square" lIns="91425" tIns="45700" rIns="91425" bIns="45700" rtlCol="0" anchor="t" anchorCtr="0">
            <a:noAutofit/>
          </a:bodyPr>
          <a:lstStyle/>
          <a:p>
            <a:pPr marL="274320" indent="-274320">
              <a:lnSpc>
                <a:spcPct val="80000"/>
              </a:lnSpc>
              <a:spcBef>
                <a:spcPts val="0"/>
              </a:spcBef>
              <a:buSzPts val="1725"/>
              <a:buChar char="⚫"/>
            </a:pPr>
            <a:r>
              <a:rPr lang="en-US" sz="2029"/>
              <a:t>Post Baccalaureate MSOT</a:t>
            </a:r>
            <a:endParaRPr/>
          </a:p>
          <a:p>
            <a:pPr marL="274320" indent="-274320">
              <a:lnSpc>
                <a:spcPct val="80000"/>
              </a:lnSpc>
              <a:spcBef>
                <a:spcPts val="580"/>
              </a:spcBef>
              <a:buSzPts val="1725"/>
              <a:buChar char="⚫"/>
            </a:pPr>
            <a:r>
              <a:rPr lang="en-US" sz="2029"/>
              <a:t>Admit 29 Students in Fall</a:t>
            </a:r>
            <a:endParaRPr/>
          </a:p>
          <a:p>
            <a:pPr marL="274320" indent="-274320">
              <a:lnSpc>
                <a:spcPct val="80000"/>
              </a:lnSpc>
              <a:spcBef>
                <a:spcPts val="580"/>
              </a:spcBef>
              <a:buSzPts val="1725"/>
              <a:buChar char="⚫"/>
            </a:pPr>
            <a:r>
              <a:rPr lang="en-US" sz="2029"/>
              <a:t>W. A. Lettinga Campus in Grand Rapids</a:t>
            </a:r>
            <a:endParaRPr/>
          </a:p>
          <a:p>
            <a:pPr marL="274320" indent="-176085">
              <a:lnSpc>
                <a:spcPct val="80000"/>
              </a:lnSpc>
              <a:spcBef>
                <a:spcPts val="580"/>
              </a:spcBef>
              <a:buSzPts val="1547"/>
              <a:buNone/>
            </a:pPr>
            <a:endParaRPr sz="1820"/>
          </a:p>
          <a:p>
            <a:pPr marL="274320" indent="-176085">
              <a:lnSpc>
                <a:spcPct val="80000"/>
              </a:lnSpc>
              <a:spcBef>
                <a:spcPts val="580"/>
              </a:spcBef>
              <a:buSzPts val="1547"/>
              <a:buNone/>
            </a:pPr>
            <a:endParaRPr sz="1820"/>
          </a:p>
        </p:txBody>
      </p:sp>
      <p:sp>
        <p:nvSpPr>
          <p:cNvPr id="106" name="Google Shape;106;p13"/>
          <p:cNvSpPr txBox="1">
            <a:spLocks noGrp="1"/>
          </p:cNvSpPr>
          <p:nvPr>
            <p:ph type="body" idx="2"/>
          </p:nvPr>
        </p:nvSpPr>
        <p:spPr>
          <a:xfrm>
            <a:off x="6300725" y="1828806"/>
            <a:ext cx="4167000" cy="3200400"/>
          </a:xfrm>
          <a:prstGeom prst="rect">
            <a:avLst/>
          </a:prstGeom>
          <a:noFill/>
          <a:ln>
            <a:noFill/>
          </a:ln>
        </p:spPr>
        <p:txBody>
          <a:bodyPr spcFirstLastPara="1" vert="horz" wrap="square" lIns="91425" tIns="45700" rIns="91425" bIns="45700" rtlCol="0" anchor="t" anchorCtr="0">
            <a:noAutofit/>
          </a:bodyPr>
          <a:lstStyle/>
          <a:p>
            <a:pPr marL="274320" indent="0">
              <a:lnSpc>
                <a:spcPct val="80000"/>
              </a:lnSpc>
              <a:spcBef>
                <a:spcPts val="0"/>
              </a:spcBef>
              <a:buNone/>
            </a:pPr>
            <a:r>
              <a:rPr lang="en-US" sz="1960" b="1"/>
              <a:t>Fieldwork Highlights</a:t>
            </a:r>
            <a:endParaRPr sz="1960" b="1"/>
          </a:p>
          <a:p>
            <a:pPr marL="274320" indent="0">
              <a:lnSpc>
                <a:spcPct val="80000"/>
              </a:lnSpc>
              <a:spcBef>
                <a:spcPts val="0"/>
              </a:spcBef>
              <a:buNone/>
            </a:pPr>
            <a:endParaRPr sz="1960" b="1"/>
          </a:p>
          <a:p>
            <a:pPr marL="274320" indent="-274320">
              <a:lnSpc>
                <a:spcPct val="80000"/>
              </a:lnSpc>
              <a:spcBef>
                <a:spcPts val="580"/>
              </a:spcBef>
              <a:buSzPts val="1666"/>
              <a:buChar char="⚫"/>
            </a:pPr>
            <a:r>
              <a:rPr lang="en-US" sz="1960" b="1"/>
              <a:t>Level IA</a:t>
            </a:r>
            <a:r>
              <a:rPr lang="en-US" sz="1960"/>
              <a:t>: Four Weeks – Full Time Immersion – (May-August)</a:t>
            </a:r>
            <a:endParaRPr/>
          </a:p>
          <a:p>
            <a:pPr marL="274320" indent="-274320">
              <a:lnSpc>
                <a:spcPct val="80000"/>
              </a:lnSpc>
              <a:spcBef>
                <a:spcPts val="580"/>
              </a:spcBef>
              <a:buSzPts val="1666"/>
              <a:buChar char="⚫"/>
            </a:pPr>
            <a:r>
              <a:rPr lang="en-US" sz="1960" b="1"/>
              <a:t>Level IB: </a:t>
            </a:r>
            <a:r>
              <a:rPr lang="en-US" sz="1960"/>
              <a:t>Internal Student Clinics - (Behavioral Health)</a:t>
            </a:r>
            <a:endParaRPr/>
          </a:p>
          <a:p>
            <a:pPr marL="274320" indent="-274320">
              <a:lnSpc>
                <a:spcPct val="80000"/>
              </a:lnSpc>
              <a:spcBef>
                <a:spcPts val="580"/>
              </a:spcBef>
              <a:buSzPts val="1666"/>
              <a:buChar char="⚫"/>
            </a:pPr>
            <a:r>
              <a:rPr lang="en-US" sz="1960" b="1"/>
              <a:t>Level IC: </a:t>
            </a:r>
            <a:r>
              <a:rPr lang="en-US" sz="1960"/>
              <a:t>Internal Student Clinics - (Assisted Living)</a:t>
            </a:r>
            <a:endParaRPr sz="1960"/>
          </a:p>
          <a:p>
            <a:pPr marL="0" indent="0">
              <a:lnSpc>
                <a:spcPct val="80000"/>
              </a:lnSpc>
              <a:spcBef>
                <a:spcPts val="580"/>
              </a:spcBef>
              <a:buNone/>
            </a:pPr>
            <a:endParaRPr sz="1960"/>
          </a:p>
          <a:p>
            <a:pPr marL="274320" indent="-274320">
              <a:lnSpc>
                <a:spcPct val="80000"/>
              </a:lnSpc>
              <a:spcBef>
                <a:spcPts val="580"/>
              </a:spcBef>
              <a:buSzPts val="1666"/>
              <a:buChar char="⚫"/>
            </a:pPr>
            <a:r>
              <a:rPr lang="en-US" sz="1960" b="1"/>
              <a:t>Level II: </a:t>
            </a:r>
            <a:r>
              <a:rPr lang="en-US" sz="1960"/>
              <a:t>12 Weeks- Full Time – Two Rotations – </a:t>
            </a:r>
            <a:endParaRPr/>
          </a:p>
          <a:p>
            <a:pPr marL="274320" indent="-274320">
              <a:lnSpc>
                <a:spcPct val="80000"/>
              </a:lnSpc>
              <a:spcBef>
                <a:spcPts val="580"/>
              </a:spcBef>
              <a:buSzPts val="1666"/>
              <a:buChar char="⚫"/>
            </a:pPr>
            <a:r>
              <a:rPr lang="en-US" sz="1960"/>
              <a:t>(May-August)(September-December)</a:t>
            </a:r>
            <a:endParaRPr/>
          </a:p>
        </p:txBody>
      </p:sp>
      <p:sp>
        <p:nvSpPr>
          <p:cNvPr id="107" name="Google Shape;107;p13"/>
          <p:cNvSpPr txBox="1"/>
          <p:nvPr/>
        </p:nvSpPr>
        <p:spPr>
          <a:xfrm>
            <a:off x="1822975" y="1813325"/>
            <a:ext cx="4167000" cy="1323300"/>
          </a:xfrm>
          <a:prstGeom prst="rect">
            <a:avLst/>
          </a:prstGeom>
          <a:noFill/>
          <a:ln>
            <a:noFill/>
          </a:ln>
        </p:spPr>
        <p:txBody>
          <a:bodyPr spcFirstLastPara="1" wrap="square" lIns="91425" tIns="45700" rIns="91425" bIns="45700" anchor="t" anchorCtr="0">
            <a:noAutofit/>
          </a:bodyPr>
          <a:lstStyle/>
          <a:p>
            <a:pPr algn="ctr"/>
            <a:r>
              <a:rPr lang="en-US" sz="2000">
                <a:solidFill>
                  <a:schemeClr val="dk1"/>
                </a:solidFill>
                <a:latin typeface="Libre Baskerville"/>
                <a:ea typeface="Libre Baskerville"/>
                <a:cs typeface="Libre Baskerville"/>
                <a:sym typeface="Libre Baskerville"/>
              </a:rPr>
              <a:t>Susan Dee Owens , MS, OTRL</a:t>
            </a:r>
            <a:endParaRPr/>
          </a:p>
          <a:p>
            <a:pPr algn="ctr"/>
            <a:r>
              <a:rPr lang="en-US" sz="2000">
                <a:solidFill>
                  <a:schemeClr val="dk1"/>
                </a:solidFill>
                <a:latin typeface="Libre Baskerville"/>
                <a:ea typeface="Libre Baskerville"/>
                <a:cs typeface="Libre Baskerville"/>
                <a:sym typeface="Libre Baskerville"/>
              </a:rPr>
              <a:t>Academic Fieldwork Coordinator</a:t>
            </a:r>
            <a:endParaRPr/>
          </a:p>
          <a:p>
            <a:pPr algn="ctr"/>
            <a:r>
              <a:rPr lang="en-US" sz="2000" u="sng">
                <a:solidFill>
                  <a:schemeClr val="accent1"/>
                </a:solidFill>
                <a:latin typeface="Libre Baskerville"/>
                <a:ea typeface="Libre Baskerville"/>
                <a:cs typeface="Libre Baskerville"/>
                <a:sym typeface="Libre Baskerville"/>
              </a:rPr>
              <a:t>susan.owens@davenport.edu</a:t>
            </a:r>
            <a:endParaRPr/>
          </a:p>
          <a:p>
            <a:pPr algn="ctr"/>
            <a:r>
              <a:rPr lang="en-US" sz="2000">
                <a:solidFill>
                  <a:schemeClr val="dk1"/>
                </a:solidFill>
                <a:latin typeface="Libre Baskerville"/>
                <a:ea typeface="Libre Baskerville"/>
                <a:cs typeface="Libre Baskerville"/>
                <a:sym typeface="Libre Baskerville"/>
              </a:rPr>
              <a:t>(616) 871-6159 </a:t>
            </a:r>
            <a:endParaRPr sz="2000">
              <a:solidFill>
                <a:schemeClr val="dk1"/>
              </a:solidFill>
              <a:latin typeface="Libre Baskerville"/>
              <a:ea typeface="Libre Baskerville"/>
              <a:cs typeface="Libre Baskerville"/>
              <a:sym typeface="Libre Baskerville"/>
            </a:endParaRPr>
          </a:p>
          <a:p>
            <a:pPr algn="ctr"/>
            <a:endParaRPr sz="2000">
              <a:solidFill>
                <a:schemeClr val="dk1"/>
              </a:solidFill>
              <a:latin typeface="Libre Baskerville"/>
              <a:ea typeface="Libre Baskerville"/>
              <a:cs typeface="Libre Baskerville"/>
              <a:sym typeface="Libre Baskerville"/>
            </a:endParaRPr>
          </a:p>
          <a:p>
            <a:pPr algn="ctr"/>
            <a:endParaRPr sz="2000">
              <a:solidFill>
                <a:schemeClr val="dk1"/>
              </a:solidFill>
              <a:latin typeface="Libre Baskerville"/>
              <a:ea typeface="Libre Baskerville"/>
              <a:cs typeface="Libre Baskerville"/>
              <a:sym typeface="Libre Baskerville"/>
            </a:endParaRPr>
          </a:p>
        </p:txBody>
      </p:sp>
      <p:pic>
        <p:nvPicPr>
          <p:cNvPr id="108" name="Google Shape;108;p13" descr="d:\Users\sowens14\AppData\Local\Temp\7zE87424E2D\Red Black Horizontal.jpg"/>
          <p:cNvPicPr preferRelativeResize="0"/>
          <p:nvPr/>
        </p:nvPicPr>
        <p:blipFill rotWithShape="1">
          <a:blip r:embed="rId5">
            <a:alphaModFix/>
          </a:blip>
          <a:srcRect/>
          <a:stretch/>
        </p:blipFill>
        <p:spPr>
          <a:xfrm>
            <a:off x="2438400" y="243841"/>
            <a:ext cx="7391400" cy="1569479"/>
          </a:xfrm>
          <a:prstGeom prst="rect">
            <a:avLst/>
          </a:prstGeom>
          <a:noFill/>
          <a:ln>
            <a:noFill/>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266206576"/>
      </p:ext>
    </p:extLst>
  </p:cSld>
  <p:clrMapOvr>
    <a:masterClrMapping/>
  </p:clrMapOvr>
  <mc:AlternateContent xmlns:mc="http://schemas.openxmlformats.org/markup-compatibility/2006">
    <mc:Choice xmlns:p14="http://schemas.microsoft.com/office/powerpoint/2010/main" Requires="p14">
      <p:transition spd="slow" p14:dur="2000" advClick="0" advTm="104000"/>
    </mc:Choice>
    <mc:Fallback>
      <p:transition spd="slow" advClick="0" advTm="10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26"/>
          <p:cNvSpPr txBox="1">
            <a:spLocks noGrp="1"/>
          </p:cNvSpPr>
          <p:nvPr>
            <p:ph type="title"/>
          </p:nvPr>
        </p:nvSpPr>
        <p:spPr>
          <a:xfrm>
            <a:off x="1676403" y="228600"/>
            <a:ext cx="8839201" cy="808038"/>
          </a:xfrm>
          <a:prstGeom prst="rect">
            <a:avLst/>
          </a:prstGeom>
          <a:noFill/>
          <a:ln>
            <a:noFill/>
          </a:ln>
        </p:spPr>
        <p:txBody>
          <a:bodyPr spcFirstLastPara="1" wrap="square" lIns="91425" tIns="45700" rIns="91425" bIns="91425" anchor="b" anchorCtr="0">
            <a:noAutofit/>
          </a:bodyPr>
          <a:lstStyle/>
          <a:p>
            <a:pPr algn="ctr">
              <a:spcBef>
                <a:spcPts val="0"/>
              </a:spcBef>
              <a:buClr>
                <a:srgbClr val="387025"/>
              </a:buClr>
              <a:buSzPts val="4000"/>
            </a:pPr>
            <a:r>
              <a:rPr lang="en-US" sz="4500" dirty="0">
                <a:solidFill>
                  <a:srgbClr val="387025"/>
                </a:solidFill>
              </a:rPr>
              <a:t>E</a:t>
            </a:r>
            <a:r>
              <a:rPr lang="en-US" dirty="0">
                <a:solidFill>
                  <a:srgbClr val="387025"/>
                </a:solidFill>
              </a:rPr>
              <a:t>astern </a:t>
            </a:r>
            <a:r>
              <a:rPr lang="en-US" sz="4500" dirty="0">
                <a:solidFill>
                  <a:srgbClr val="387025"/>
                </a:solidFill>
              </a:rPr>
              <a:t>M</a:t>
            </a:r>
            <a:r>
              <a:rPr lang="en-US" dirty="0">
                <a:solidFill>
                  <a:srgbClr val="387025"/>
                </a:solidFill>
              </a:rPr>
              <a:t>ichigan </a:t>
            </a:r>
            <a:r>
              <a:rPr lang="en-US" sz="4500" dirty="0">
                <a:solidFill>
                  <a:srgbClr val="387025"/>
                </a:solidFill>
              </a:rPr>
              <a:t>U</a:t>
            </a:r>
            <a:r>
              <a:rPr lang="en-US" dirty="0">
                <a:solidFill>
                  <a:srgbClr val="387025"/>
                </a:solidFill>
              </a:rPr>
              <a:t>niversity</a:t>
            </a:r>
            <a:endParaRPr dirty="0"/>
          </a:p>
        </p:txBody>
      </p:sp>
      <p:sp>
        <p:nvSpPr>
          <p:cNvPr id="207" name="Google Shape;207;p26"/>
          <p:cNvSpPr txBox="1">
            <a:spLocks noGrp="1"/>
          </p:cNvSpPr>
          <p:nvPr>
            <p:ph type="body" idx="2"/>
          </p:nvPr>
        </p:nvSpPr>
        <p:spPr>
          <a:xfrm>
            <a:off x="5721210" y="780435"/>
            <a:ext cx="4472273" cy="5848965"/>
          </a:xfrm>
          <a:prstGeom prst="rect">
            <a:avLst/>
          </a:prstGeom>
          <a:noFill/>
          <a:ln>
            <a:noFill/>
          </a:ln>
        </p:spPr>
        <p:txBody>
          <a:bodyPr spcFirstLastPara="1" vert="horz" wrap="square" lIns="91425" tIns="45700" rIns="91425" bIns="45700" anchor="t" anchorCtr="0">
            <a:noAutofit/>
          </a:bodyPr>
          <a:lstStyle/>
          <a:p>
            <a:pPr marL="0" indent="0">
              <a:buClr>
                <a:srgbClr val="07674D"/>
              </a:buClr>
              <a:buSzPts val="2210"/>
              <a:buNone/>
            </a:pPr>
            <a:endParaRPr lang="en-US" dirty="0"/>
          </a:p>
          <a:p>
            <a:pPr>
              <a:spcBef>
                <a:spcPts val="0"/>
              </a:spcBef>
              <a:buClr>
                <a:srgbClr val="07674D"/>
              </a:buClr>
              <a:buSzPts val="2210"/>
              <a:buFont typeface="Noto Sans Symbols"/>
              <a:buChar char="⚫"/>
            </a:pPr>
            <a:r>
              <a:rPr lang="en-US" sz="2400" dirty="0"/>
              <a:t>Admit 38 students each January</a:t>
            </a:r>
            <a:endParaRPr sz="2400" dirty="0"/>
          </a:p>
          <a:p>
            <a:pPr>
              <a:buClr>
                <a:srgbClr val="07674D"/>
              </a:buClr>
              <a:buSzPts val="2210"/>
              <a:buFont typeface="Noto Sans Symbols"/>
              <a:buChar char="⚫"/>
            </a:pPr>
            <a:r>
              <a:rPr lang="en-US" sz="2400" dirty="0"/>
              <a:t>Three Level Is (totaling over 198 hours!) </a:t>
            </a:r>
            <a:endParaRPr sz="2400" dirty="0"/>
          </a:p>
          <a:p>
            <a:pPr>
              <a:buClr>
                <a:srgbClr val="07674D"/>
              </a:buClr>
              <a:buSzPts val="2210"/>
              <a:buFont typeface="Noto Sans Symbols"/>
              <a:buChar char="⚫"/>
            </a:pPr>
            <a:r>
              <a:rPr lang="en-US" sz="2400" dirty="0"/>
              <a:t>Level IIs in Winter &amp; Spring</a:t>
            </a:r>
            <a:endParaRPr sz="2400" dirty="0"/>
          </a:p>
          <a:p>
            <a:pPr>
              <a:buClr>
                <a:srgbClr val="07674D"/>
              </a:buClr>
              <a:buSzPts val="2210"/>
              <a:buFont typeface="Noto Sans Symbols"/>
              <a:buChar char="⚫"/>
            </a:pPr>
            <a:r>
              <a:rPr lang="en-US" sz="2400" dirty="0"/>
              <a:t>Curricular Threads:</a:t>
            </a:r>
            <a:endParaRPr sz="2400" dirty="0"/>
          </a:p>
          <a:p>
            <a:pPr lvl="1">
              <a:buClr>
                <a:srgbClr val="07674D"/>
              </a:buClr>
              <a:buSzPts val="1700"/>
              <a:buFont typeface="Noto Sans Symbols"/>
              <a:buChar char="⚫"/>
            </a:pPr>
            <a:r>
              <a:rPr lang="en-US" sz="1800" dirty="0"/>
              <a:t>Occupation across the life course</a:t>
            </a:r>
            <a:endParaRPr sz="2000" dirty="0"/>
          </a:p>
          <a:p>
            <a:pPr lvl="1">
              <a:buClr>
                <a:srgbClr val="07674D"/>
              </a:buClr>
              <a:buSzPts val="1700"/>
              <a:buFont typeface="Noto Sans Symbols"/>
              <a:buChar char="⚫"/>
            </a:pPr>
            <a:r>
              <a:rPr lang="en-US" sz="1800" dirty="0"/>
              <a:t>Practicing scholars</a:t>
            </a:r>
            <a:endParaRPr sz="2000" dirty="0"/>
          </a:p>
          <a:p>
            <a:pPr lvl="1">
              <a:buClr>
                <a:srgbClr val="07674D"/>
              </a:buClr>
              <a:buSzPts val="1700"/>
              <a:buFont typeface="Noto Sans Symbols"/>
              <a:buChar char="⚫"/>
            </a:pPr>
            <a:r>
              <a:rPr lang="en-US" sz="1800" dirty="0"/>
              <a:t>Clinical and professional reasoning</a:t>
            </a:r>
            <a:endParaRPr sz="2000" dirty="0"/>
          </a:p>
          <a:p>
            <a:pPr lvl="1">
              <a:buClr>
                <a:srgbClr val="07674D"/>
              </a:buClr>
              <a:buSzPts val="1700"/>
              <a:buFont typeface="Noto Sans Symbols"/>
              <a:buChar char="⚫"/>
            </a:pPr>
            <a:r>
              <a:rPr lang="en-US" sz="1800" dirty="0"/>
              <a:t>Social justice</a:t>
            </a:r>
            <a:endParaRPr sz="2000" dirty="0"/>
          </a:p>
          <a:p>
            <a:pPr lvl="1">
              <a:buClr>
                <a:srgbClr val="07674D"/>
              </a:buClr>
              <a:buSzPts val="1700"/>
              <a:buFont typeface="Noto Sans Symbols"/>
              <a:buChar char="⚫"/>
            </a:pPr>
            <a:r>
              <a:rPr lang="en-US" sz="1800" dirty="0"/>
              <a:t>Community building</a:t>
            </a:r>
            <a:endParaRPr dirty="0"/>
          </a:p>
        </p:txBody>
      </p:sp>
      <p:pic>
        <p:nvPicPr>
          <p:cNvPr id="208" name="Google Shape;208;p26" descr="logo"/>
          <p:cNvPicPr preferRelativeResize="0">
            <a:picLocks noGrp="1"/>
          </p:cNvPicPr>
          <p:nvPr>
            <p:ph type="body" idx="1"/>
          </p:nvPr>
        </p:nvPicPr>
        <p:blipFill rotWithShape="1">
          <a:blip r:embed="rId5">
            <a:alphaModFix/>
          </a:blip>
          <a:srcRect/>
          <a:stretch/>
        </p:blipFill>
        <p:spPr>
          <a:xfrm>
            <a:off x="1998519" y="1219207"/>
            <a:ext cx="3183085" cy="3305175"/>
          </a:xfrm>
          <a:prstGeom prst="rect">
            <a:avLst/>
          </a:prstGeom>
          <a:noFill/>
          <a:ln>
            <a:noFill/>
          </a:ln>
        </p:spPr>
      </p:pic>
      <p:sp>
        <p:nvSpPr>
          <p:cNvPr id="209" name="Google Shape;209;p26"/>
          <p:cNvSpPr txBox="1"/>
          <p:nvPr/>
        </p:nvSpPr>
        <p:spPr>
          <a:xfrm>
            <a:off x="2344208" y="4507905"/>
            <a:ext cx="3702371" cy="1569660"/>
          </a:xfrm>
          <a:prstGeom prst="rect">
            <a:avLst/>
          </a:prstGeom>
          <a:noFill/>
          <a:ln>
            <a:noFill/>
          </a:ln>
        </p:spPr>
        <p:txBody>
          <a:bodyPr spcFirstLastPara="1" wrap="square" lIns="91425" tIns="45700" rIns="91425" bIns="45700" anchor="t" anchorCtr="0">
            <a:noAutofit/>
          </a:bodyPr>
          <a:lstStyle/>
          <a:p>
            <a:r>
              <a:rPr lang="en-US" sz="2000" dirty="0">
                <a:solidFill>
                  <a:schemeClr val="dk1"/>
                </a:solidFill>
                <a:latin typeface="Libre Baskerville"/>
                <a:ea typeface="Libre Baskerville"/>
                <a:cs typeface="Libre Baskerville"/>
                <a:sym typeface="Libre Baskerville"/>
              </a:rPr>
              <a:t>Program Director:</a:t>
            </a:r>
            <a:endParaRPr sz="2000" dirty="0"/>
          </a:p>
          <a:p>
            <a:r>
              <a:rPr lang="en-US" sz="2000" dirty="0">
                <a:solidFill>
                  <a:schemeClr val="dk1"/>
                </a:solidFill>
                <a:latin typeface="Libre Baskerville"/>
                <a:ea typeface="Libre Baskerville"/>
                <a:cs typeface="Libre Baskerville"/>
                <a:sym typeface="Libre Baskerville"/>
              </a:rPr>
              <a:t>Tricia Foster, PhD</a:t>
            </a:r>
          </a:p>
          <a:p>
            <a:endParaRPr lang="en-US" sz="2000" dirty="0">
              <a:solidFill>
                <a:schemeClr val="dk1"/>
              </a:solidFill>
              <a:latin typeface="Libre Baskerville"/>
              <a:ea typeface="Libre Baskerville"/>
              <a:cs typeface="Libre Baskerville"/>
              <a:sym typeface="Libre Baskerville"/>
            </a:endParaRPr>
          </a:p>
          <a:p>
            <a:r>
              <a:rPr lang="en-US" sz="2000" dirty="0">
                <a:solidFill>
                  <a:schemeClr val="dk1"/>
                </a:solidFill>
                <a:latin typeface="Libre Baskerville"/>
                <a:ea typeface="Libre Baskerville"/>
                <a:cs typeface="Libre Baskerville"/>
                <a:sym typeface="Libre Baskerville"/>
              </a:rPr>
              <a:t>Academic Fieldwork Coordinator:</a:t>
            </a:r>
          </a:p>
          <a:p>
            <a:r>
              <a:rPr lang="en-US" sz="2000" dirty="0">
                <a:solidFill>
                  <a:schemeClr val="dk1"/>
                </a:solidFill>
                <a:latin typeface="Libre Baskerville"/>
                <a:ea typeface="Libre Baskerville"/>
                <a:cs typeface="Libre Baskerville"/>
                <a:sym typeface="Libre Baskerville"/>
              </a:rPr>
              <a:t>Melissa Peters, OTR/L</a:t>
            </a:r>
          </a:p>
          <a:p>
            <a:r>
              <a:rPr lang="en-US" i="1" u="sng" dirty="0">
                <a:solidFill>
                  <a:schemeClr val="dk1"/>
                </a:solidFill>
                <a:latin typeface="Libre Baskerville"/>
                <a:ea typeface="Libre Baskerville"/>
                <a:cs typeface="Libre Baskerville"/>
                <a:sym typeface="Libre Baskerville"/>
              </a:rPr>
              <a:t>mpeter54@emich.edu</a:t>
            </a:r>
            <a:endParaRPr i="1" u="sng" dirty="0">
              <a:solidFill>
                <a:schemeClr val="dk1"/>
              </a:solidFill>
              <a:latin typeface="Libre Baskerville"/>
              <a:ea typeface="Libre Baskerville"/>
              <a:cs typeface="Libre Baskerville"/>
              <a:sym typeface="Libre Baskerville"/>
            </a:endParaRPr>
          </a:p>
        </p:txBody>
      </p:sp>
      <p:pic>
        <p:nvPicPr>
          <p:cNvPr id="3" name="Recorded Sound">
            <a:hlinkClick r:id="" action="ppaction://media"/>
            <a:extLst>
              <a:ext uri="{FF2B5EF4-FFF2-40B4-BE49-F238E27FC236}">
                <a16:creationId xmlns:a16="http://schemas.microsoft.com/office/drawing/2014/main" id="{CCCBC588-F4B3-48D4-BBA2-6E0928FF0AA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36520" y="5874365"/>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advTm="57000"/>
    </mc:Choice>
    <mc:Fallback>
      <p:transition spd="slow" advClick="0" advTm="5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82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
          </p:nvPr>
        </p:nvSpPr>
        <p:spPr>
          <a:xfrm>
            <a:off x="3124200" y="1143000"/>
            <a:ext cx="6057900" cy="1600200"/>
          </a:xfrm>
        </p:spPr>
        <p:txBody>
          <a:bodyPr anchor="b">
            <a:normAutofit/>
          </a:bodyPr>
          <a:lstStyle/>
          <a:p>
            <a:pPr marL="0" indent="0">
              <a:buNone/>
            </a:pPr>
            <a:endParaRPr lang="en-US" sz="1800" dirty="0">
              <a:latin typeface="Perpetua" pitchFamily="18" charset="0"/>
              <a:cs typeface="Arial" pitchFamily="34" charset="0"/>
            </a:endParaRPr>
          </a:p>
          <a:p>
            <a:pPr marL="0" indent="0">
              <a:buNone/>
            </a:pPr>
            <a:endParaRPr lang="en-US" sz="1800" dirty="0">
              <a:latin typeface="Perpetua" pitchFamily="18" charset="0"/>
              <a:cs typeface="Arial" pitchFamily="34" charset="0"/>
            </a:endParaRPr>
          </a:p>
        </p:txBody>
      </p:sp>
      <p:sp>
        <p:nvSpPr>
          <p:cNvPr id="3" name="Content Placeholder 2"/>
          <p:cNvSpPr>
            <a:spLocks noGrp="1"/>
          </p:cNvSpPr>
          <p:nvPr>
            <p:ph sz="half" idx="4294967295"/>
          </p:nvPr>
        </p:nvSpPr>
        <p:spPr>
          <a:xfrm>
            <a:off x="3009900" y="2136458"/>
            <a:ext cx="6528816" cy="3987597"/>
          </a:xfrm>
        </p:spPr>
        <p:txBody>
          <a:bodyPr>
            <a:normAutofit fontScale="25000" lnSpcReduction="20000"/>
          </a:bodyPr>
          <a:lstStyle/>
          <a:p>
            <a:r>
              <a:rPr lang="en-US" sz="8000" b="1" dirty="0"/>
              <a:t>Two Master’s Degree Programs (Fall Admission)</a:t>
            </a:r>
          </a:p>
          <a:p>
            <a:pPr lvl="1"/>
            <a:r>
              <a:rPr lang="en-US" sz="8000" dirty="0"/>
              <a:t>Traditional (40 / year);  Hybrid (22 / year)</a:t>
            </a:r>
          </a:p>
          <a:p>
            <a:r>
              <a:rPr lang="en-US" sz="8000" b="1" dirty="0"/>
              <a:t>Level I (240 hours total); three 80-hour/semester rotations</a:t>
            </a:r>
          </a:p>
          <a:p>
            <a:pPr lvl="1"/>
            <a:r>
              <a:rPr lang="en-US" sz="8000" dirty="0"/>
              <a:t>Child and Adolescence (fall or winter semester)</a:t>
            </a:r>
          </a:p>
          <a:p>
            <a:pPr lvl="1"/>
            <a:r>
              <a:rPr lang="en-US" sz="8000" dirty="0"/>
              <a:t>Physical Disability &amp; Rehabilitation (summer or fall semester)</a:t>
            </a:r>
          </a:p>
          <a:p>
            <a:pPr lvl="1"/>
            <a:r>
              <a:rPr lang="en-US" sz="8000" dirty="0"/>
              <a:t>Psychosocial (summer or fall semester)</a:t>
            </a:r>
          </a:p>
          <a:p>
            <a:r>
              <a:rPr lang="en-US" sz="8000" b="1" dirty="0"/>
              <a:t>International Level I (Guatemala and Ecuador)</a:t>
            </a:r>
          </a:p>
          <a:p>
            <a:r>
              <a:rPr lang="en-US" sz="8000" b="1" dirty="0"/>
              <a:t>Level II rotations</a:t>
            </a:r>
          </a:p>
          <a:p>
            <a:pPr lvl="1"/>
            <a:r>
              <a:rPr lang="en-US" sz="8000" dirty="0"/>
              <a:t>January-March</a:t>
            </a:r>
          </a:p>
          <a:p>
            <a:pPr lvl="1"/>
            <a:r>
              <a:rPr lang="en-US" sz="8000" dirty="0"/>
              <a:t>April-June</a:t>
            </a:r>
          </a:p>
          <a:p>
            <a:r>
              <a:rPr lang="en-US" sz="8000" b="1" dirty="0"/>
              <a:t>Curriculum Emphasis- </a:t>
            </a:r>
            <a:r>
              <a:rPr lang="en-US" sz="8000" dirty="0"/>
              <a:t>Critical thinking, occupation, EBP</a:t>
            </a:r>
          </a:p>
          <a:p>
            <a:r>
              <a:rPr lang="en-US" sz="8000" b="1" dirty="0"/>
              <a:t>Post-Professional Doctorate- </a:t>
            </a:r>
            <a:r>
              <a:rPr lang="en-US" sz="8000" dirty="0"/>
              <a:t>First cohort began January 2020</a:t>
            </a:r>
          </a:p>
          <a:p>
            <a:pPr lvl="1"/>
            <a:r>
              <a:rPr lang="en-US" sz="8000" dirty="0">
                <a:solidFill>
                  <a:schemeClr val="accent1">
                    <a:lumMod val="75000"/>
                  </a:schemeClr>
                </a:solidFill>
                <a:hlinkClick r:id="rId4">
                  <a:extLst>
                    <a:ext uri="{A12FA001-AC4F-418D-AE19-62706E023703}">
                      <ahyp:hlinkClr xmlns:ahyp="http://schemas.microsoft.com/office/drawing/2018/hyperlinkcolor" val="tx"/>
                    </a:ext>
                  </a:extLst>
                </a:hlinkClick>
              </a:rPr>
              <a:t>https://www.gvsu.edu/grad/drot/</a:t>
            </a:r>
            <a:endParaRPr lang="en-US" sz="8000" dirty="0">
              <a:solidFill>
                <a:schemeClr val="accent1">
                  <a:lumMod val="75000"/>
                </a:schemeClr>
              </a:solidFill>
            </a:endParaRPr>
          </a:p>
          <a:p>
            <a:pPr marL="0" indent="0">
              <a:buNone/>
            </a:pPr>
            <a:endParaRPr lang="en-US" dirty="0"/>
          </a:p>
        </p:txBody>
      </p:sp>
      <p:sp>
        <p:nvSpPr>
          <p:cNvPr id="13" name="TextBox 12"/>
          <p:cNvSpPr txBox="1"/>
          <p:nvPr/>
        </p:nvSpPr>
        <p:spPr>
          <a:xfrm>
            <a:off x="584461" y="1142999"/>
            <a:ext cx="3063711" cy="1154162"/>
          </a:xfrm>
          <a:prstGeom prst="rect">
            <a:avLst/>
          </a:prstGeom>
          <a:noFill/>
        </p:spPr>
        <p:txBody>
          <a:bodyPr wrap="square" rtlCol="0">
            <a:spAutoFit/>
          </a:bodyPr>
          <a:lstStyle/>
          <a:p>
            <a:r>
              <a:rPr lang="en-US" b="1" dirty="0">
                <a:solidFill>
                  <a:prstClr val="black"/>
                </a:solidFill>
                <a:latin typeface="Perpetua"/>
              </a:rPr>
              <a:t>Level II Coordinator:</a:t>
            </a:r>
          </a:p>
          <a:p>
            <a:r>
              <a:rPr lang="en-US" b="1" dirty="0">
                <a:solidFill>
                  <a:prstClr val="black"/>
                </a:solidFill>
                <a:latin typeface="Perpetua"/>
              </a:rPr>
              <a:t>Breanna Chycinski, MS OTRL</a:t>
            </a:r>
          </a:p>
          <a:p>
            <a:r>
              <a:rPr lang="en-US" b="1" u="sng" dirty="0">
                <a:solidFill>
                  <a:srgbClr val="0F6FC6"/>
                </a:solidFill>
                <a:latin typeface="Perpetua"/>
              </a:rPr>
              <a:t>chycinbr@gvsu.edu </a:t>
            </a:r>
          </a:p>
          <a:p>
            <a:endParaRPr lang="en-US" sz="1500" b="1" dirty="0">
              <a:solidFill>
                <a:prstClr val="black"/>
              </a:solidFill>
              <a:latin typeface="Perpetua"/>
            </a:endParaRPr>
          </a:p>
        </p:txBody>
      </p:sp>
      <p:pic>
        <p:nvPicPr>
          <p:cNvPr id="14" name="Picture 13" descr="grand-valley-state-university_416x416.jpg"/>
          <p:cNvPicPr>
            <a:picLocks noChangeAspect="1"/>
          </p:cNvPicPr>
          <p:nvPr/>
        </p:nvPicPr>
        <p:blipFill rotWithShape="1">
          <a:blip r:embed="rId5">
            <a:extLst>
              <a:ext uri="{28A0092B-C50C-407E-A947-70E740481C1C}">
                <a14:useLocalDpi xmlns:a14="http://schemas.microsoft.com/office/drawing/2010/main" val="0"/>
              </a:ext>
            </a:extLst>
          </a:blip>
          <a:srcRect t="29118" b="30257"/>
          <a:stretch/>
        </p:blipFill>
        <p:spPr>
          <a:xfrm>
            <a:off x="4232439" y="315555"/>
            <a:ext cx="3173190" cy="1289109"/>
          </a:xfrm>
          <a:prstGeom prst="rect">
            <a:avLst/>
          </a:prstGeom>
        </p:spPr>
      </p:pic>
      <p:sp>
        <p:nvSpPr>
          <p:cNvPr id="2" name="Rectangle 1"/>
          <p:cNvSpPr/>
          <p:nvPr/>
        </p:nvSpPr>
        <p:spPr>
          <a:xfrm>
            <a:off x="8794667" y="1142999"/>
            <a:ext cx="2812872" cy="923330"/>
          </a:xfrm>
          <a:prstGeom prst="rect">
            <a:avLst/>
          </a:prstGeom>
        </p:spPr>
        <p:txBody>
          <a:bodyPr wrap="square">
            <a:spAutoFit/>
          </a:bodyPr>
          <a:lstStyle/>
          <a:p>
            <a:r>
              <a:rPr lang="en-US" b="1" dirty="0">
                <a:solidFill>
                  <a:prstClr val="black"/>
                </a:solidFill>
                <a:latin typeface="Perpetua"/>
              </a:rPr>
              <a:t>Level I Coordinator:</a:t>
            </a:r>
          </a:p>
          <a:p>
            <a:r>
              <a:rPr lang="en-US" b="1" dirty="0">
                <a:solidFill>
                  <a:prstClr val="black"/>
                </a:solidFill>
                <a:latin typeface="Perpetua"/>
              </a:rPr>
              <a:t>Kristin Willey, MHS OTRL</a:t>
            </a:r>
          </a:p>
          <a:p>
            <a:r>
              <a:rPr lang="en-US" b="1" u="sng" dirty="0">
                <a:solidFill>
                  <a:srgbClr val="0F6FC6"/>
                </a:solidFill>
                <a:latin typeface="Perpetua"/>
              </a:rPr>
              <a:t>willeykr@gvsu.edu </a:t>
            </a:r>
          </a:p>
        </p:txBody>
      </p:sp>
      <p:pic>
        <p:nvPicPr>
          <p:cNvPr id="6" name="Picture 5">
            <a:extLst>
              <a:ext uri="{FF2B5EF4-FFF2-40B4-BE49-F238E27FC236}">
                <a16:creationId xmlns:a16="http://schemas.microsoft.com/office/drawing/2014/main" id="{FE594E4D-AF47-4F27-BF8E-D631E7C47D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5714" y="4601147"/>
            <a:ext cx="2619375" cy="1743075"/>
          </a:xfrm>
          <a:prstGeom prst="rect">
            <a:avLst/>
          </a:prstGeom>
        </p:spPr>
      </p:pic>
      <p:pic>
        <p:nvPicPr>
          <p:cNvPr id="8" name="Audio 7">
            <a:hlinkClick r:id="" action="ppaction://media"/>
            <a:extLst>
              <a:ext uri="{FF2B5EF4-FFF2-40B4-BE49-F238E27FC236}">
                <a16:creationId xmlns:a16="http://schemas.microsoft.com/office/drawing/2014/main" id="{9F8AD21B-113A-47A7-AC7A-A4BB9B50119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002259632"/>
      </p:ext>
    </p:extLst>
  </p:cSld>
  <p:clrMapOvr>
    <a:masterClrMapping/>
  </p:clrMapOvr>
  <mc:AlternateContent xmlns:mc="http://schemas.openxmlformats.org/markup-compatibility/2006">
    <mc:Choice xmlns:p14="http://schemas.microsoft.com/office/powerpoint/2010/main" Requires="p14">
      <p:transition spd="slow" p14:dur="2000" advClick="0" advTm="91220"/>
    </mc:Choice>
    <mc:Fallback>
      <p:transition spd="slow" advClick="0" advTm="912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4"/>
          <a:stretch>
            <a:fillRect/>
          </a:stretch>
        </p:blipFill>
        <p:spPr>
          <a:xfrm>
            <a:off x="730715" y="3866859"/>
            <a:ext cx="2866159" cy="2866159"/>
          </a:xfrm>
          <a:prstGeom prst="rect">
            <a:avLst/>
          </a:prstGeom>
        </p:spPr>
      </p:pic>
      <p:sp>
        <p:nvSpPr>
          <p:cNvPr id="2" name="Title 1"/>
          <p:cNvSpPr>
            <a:spLocks noGrp="1"/>
          </p:cNvSpPr>
          <p:nvPr>
            <p:ph type="title"/>
          </p:nvPr>
        </p:nvSpPr>
        <p:spPr>
          <a:xfrm>
            <a:off x="4038600" y="273050"/>
            <a:ext cx="6172200" cy="1143000"/>
          </a:xfrm>
        </p:spPr>
        <p:txBody>
          <a:bodyPr>
            <a:normAutofit fontScale="90000"/>
          </a:bodyPr>
          <a:lstStyle/>
          <a:p>
            <a:r>
              <a:rPr lang="en-US" dirty="0"/>
              <a:t>Concordia University Ann Arbor</a:t>
            </a:r>
          </a:p>
        </p:txBody>
      </p:sp>
      <p:pic>
        <p:nvPicPr>
          <p:cNvPr id="9" name="Picture 8"/>
          <p:cNvPicPr>
            <a:picLocks noChangeAspect="1"/>
          </p:cNvPicPr>
          <p:nvPr/>
        </p:nvPicPr>
        <p:blipFill>
          <a:blip r:embed="rId5"/>
          <a:stretch>
            <a:fillRect/>
          </a:stretch>
        </p:blipFill>
        <p:spPr>
          <a:xfrm>
            <a:off x="1211295" y="273050"/>
            <a:ext cx="1905000" cy="1905000"/>
          </a:xfrm>
          <a:prstGeom prst="rect">
            <a:avLst/>
          </a:prstGeom>
        </p:spPr>
      </p:pic>
      <p:pic>
        <p:nvPicPr>
          <p:cNvPr id="13" name="Picture 12"/>
          <p:cNvPicPr>
            <a:picLocks noChangeAspect="1"/>
          </p:cNvPicPr>
          <p:nvPr/>
        </p:nvPicPr>
        <p:blipFill>
          <a:blip r:embed="rId6"/>
          <a:stretch>
            <a:fillRect/>
          </a:stretch>
        </p:blipFill>
        <p:spPr>
          <a:xfrm>
            <a:off x="541306" y="2610426"/>
            <a:ext cx="3391873" cy="2257137"/>
          </a:xfrm>
          <a:prstGeom prst="rect">
            <a:avLst/>
          </a:prstGeom>
        </p:spPr>
      </p:pic>
      <p:sp>
        <p:nvSpPr>
          <p:cNvPr id="14" name="Content Placeholder 13"/>
          <p:cNvSpPr>
            <a:spLocks noGrp="1"/>
          </p:cNvSpPr>
          <p:nvPr>
            <p:ph sz="quarter" idx="1"/>
          </p:nvPr>
        </p:nvSpPr>
        <p:spPr>
          <a:xfrm>
            <a:off x="4724400" y="1640994"/>
            <a:ext cx="5715000" cy="3352800"/>
          </a:xfrm>
        </p:spPr>
        <p:txBody>
          <a:bodyPr>
            <a:normAutofit/>
          </a:bodyPr>
          <a:lstStyle/>
          <a:p>
            <a:r>
              <a:rPr lang="en-US" sz="2400" dirty="0"/>
              <a:t>Applicant Status</a:t>
            </a:r>
          </a:p>
          <a:p>
            <a:r>
              <a:rPr lang="en-US" sz="2400" dirty="0"/>
              <a:t>Scheduled to begin summer 2022</a:t>
            </a:r>
          </a:p>
          <a:p>
            <a:r>
              <a:rPr lang="en-US" sz="2400" dirty="0"/>
              <a:t>OTD (entry-level)</a:t>
            </a:r>
          </a:p>
          <a:p>
            <a:r>
              <a:rPr lang="en-US" sz="2400" dirty="0"/>
              <a:t>28 students</a:t>
            </a:r>
          </a:p>
          <a:p>
            <a:r>
              <a:rPr lang="en-US" sz="2400" dirty="0"/>
              <a:t>Currently accepting Advisory Board members</a:t>
            </a:r>
          </a:p>
          <a:p>
            <a:r>
              <a:rPr lang="en-US" sz="2400" dirty="0"/>
              <a:t>Fieldwork Coordinator position posting this summer </a:t>
            </a:r>
          </a:p>
        </p:txBody>
      </p:sp>
      <p:sp>
        <p:nvSpPr>
          <p:cNvPr id="15" name="Content Placeholder 13"/>
          <p:cNvSpPr txBox="1">
            <a:spLocks/>
          </p:cNvSpPr>
          <p:nvPr/>
        </p:nvSpPr>
        <p:spPr>
          <a:xfrm>
            <a:off x="4122588" y="4620779"/>
            <a:ext cx="6648225" cy="4474441"/>
          </a:xfrm>
          <a:prstGeom prst="rect">
            <a:avLst/>
          </a:prstGeom>
        </p:spPr>
        <p:txBody>
          <a:bodyPr vert="horz">
            <a:norm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marL="0" indent="0" algn="ctr">
              <a:spcBef>
                <a:spcPts val="0"/>
              </a:spcBef>
              <a:buClr>
                <a:srgbClr val="0F6FC6"/>
              </a:buClr>
              <a:buNone/>
            </a:pPr>
            <a:r>
              <a:rPr lang="en-US" dirty="0">
                <a:solidFill>
                  <a:prstClr val="black"/>
                </a:solidFill>
                <a:latin typeface="Perpetua"/>
              </a:rPr>
              <a:t>Contact:</a:t>
            </a:r>
          </a:p>
          <a:p>
            <a:pPr marL="0" indent="0" algn="ctr">
              <a:spcBef>
                <a:spcPts val="0"/>
              </a:spcBef>
              <a:buClr>
                <a:srgbClr val="0F6FC6"/>
              </a:buClr>
              <a:buNone/>
            </a:pPr>
            <a:r>
              <a:rPr lang="en-US" dirty="0">
                <a:solidFill>
                  <a:prstClr val="black"/>
                </a:solidFill>
                <a:latin typeface="Perpetua"/>
              </a:rPr>
              <a:t>Juliane Chreston, OTD OTRL</a:t>
            </a:r>
          </a:p>
          <a:p>
            <a:pPr marL="0" indent="0" algn="ctr">
              <a:spcBef>
                <a:spcPts val="0"/>
              </a:spcBef>
              <a:buClr>
                <a:srgbClr val="0F6FC6"/>
              </a:buClr>
              <a:buNone/>
            </a:pPr>
            <a:r>
              <a:rPr lang="en-US" dirty="0">
                <a:solidFill>
                  <a:prstClr val="black"/>
                </a:solidFill>
                <a:latin typeface="Perpetua"/>
              </a:rPr>
              <a:t>Founding Program Director</a:t>
            </a:r>
          </a:p>
          <a:p>
            <a:pPr marL="0" indent="0" algn="ctr">
              <a:spcBef>
                <a:spcPts val="0"/>
              </a:spcBef>
              <a:buClr>
                <a:srgbClr val="0F6FC6"/>
              </a:buClr>
              <a:buNone/>
            </a:pPr>
            <a:r>
              <a:rPr lang="en-US" u="sng" dirty="0">
                <a:solidFill>
                  <a:srgbClr val="009DD9"/>
                </a:solidFill>
                <a:latin typeface="Perpetua"/>
              </a:rPr>
              <a:t>juliane.chreston@cuaa.edu</a:t>
            </a:r>
          </a:p>
          <a:p>
            <a:pPr marL="0" indent="0" algn="ctr">
              <a:spcBef>
                <a:spcPts val="0"/>
              </a:spcBef>
              <a:buClr>
                <a:srgbClr val="0F6FC6"/>
              </a:buClr>
              <a:buNone/>
            </a:pPr>
            <a:r>
              <a:rPr lang="en-US" dirty="0">
                <a:solidFill>
                  <a:prstClr val="black"/>
                </a:solidFill>
                <a:latin typeface="Perpetua"/>
              </a:rPr>
              <a:t>734.995.7596</a:t>
            </a:r>
          </a:p>
          <a:p>
            <a:pPr marL="0" indent="0" algn="ctr">
              <a:buClr>
                <a:srgbClr val="0F6FC6"/>
              </a:buClr>
              <a:buNone/>
            </a:pPr>
            <a:endParaRPr lang="en-US" dirty="0">
              <a:solidFill>
                <a:srgbClr val="0070C0"/>
              </a:solidFill>
              <a:latin typeface="Perpetua"/>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757022" y="5930900"/>
            <a:ext cx="406400" cy="406400"/>
          </a:xfrm>
          <a:prstGeom prst="rect">
            <a:avLst/>
          </a:prstGeom>
        </p:spPr>
      </p:pic>
    </p:spTree>
    <p:extLst>
      <p:ext uri="{BB962C8B-B14F-4D97-AF65-F5344CB8AC3E}">
        <p14:creationId xmlns:p14="http://schemas.microsoft.com/office/powerpoint/2010/main" val="1576255727"/>
      </p:ext>
    </p:extLst>
  </p:cSld>
  <p:clrMapOvr>
    <a:masterClrMapping/>
  </p:clrMapOvr>
  <mc:AlternateContent xmlns:mc="http://schemas.openxmlformats.org/markup-compatibility/2006">
    <mc:Choice xmlns:p14="http://schemas.microsoft.com/office/powerpoint/2010/main" Requires="p14">
      <p:transition spd="slow" p14:dur="2000" advClick="0" advTm="81000"/>
    </mc:Choice>
    <mc:Fallback>
      <p:transition spd="slow" advClick="0" advTm="8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9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4878">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Saginaw Valley State University</a:t>
            </a:r>
          </a:p>
        </p:txBody>
      </p:sp>
      <p:sp>
        <p:nvSpPr>
          <p:cNvPr id="4" name="Content Placeholder 3"/>
          <p:cNvSpPr>
            <a:spLocks noGrp="1"/>
          </p:cNvSpPr>
          <p:nvPr>
            <p:ph sz="quarter" idx="2"/>
          </p:nvPr>
        </p:nvSpPr>
        <p:spPr>
          <a:xfrm>
            <a:off x="6461760" y="1555217"/>
            <a:ext cx="3749040" cy="4572000"/>
          </a:xfrm>
        </p:spPr>
        <p:txBody>
          <a:bodyPr>
            <a:normAutofit fontScale="92500" lnSpcReduction="10000"/>
          </a:bodyPr>
          <a:lstStyle/>
          <a:p>
            <a:r>
              <a:rPr lang="en-US" dirty="0"/>
              <a:t>Admit 60-65 students each  Spring</a:t>
            </a:r>
          </a:p>
          <a:p>
            <a:r>
              <a:rPr lang="en-US" dirty="0"/>
              <a:t>Level I’s Winter and Fall Semesters, 1 day per week x 12 weeks</a:t>
            </a:r>
          </a:p>
          <a:p>
            <a:r>
              <a:rPr lang="en-US" dirty="0"/>
              <a:t>National student publications </a:t>
            </a:r>
          </a:p>
          <a:p>
            <a:r>
              <a:rPr lang="en-US" dirty="0"/>
              <a:t>International student travel</a:t>
            </a:r>
          </a:p>
          <a:p>
            <a:pPr lvl="1"/>
            <a:r>
              <a:rPr lang="en-US" dirty="0"/>
              <a:t>China, Zambia, Ecuador</a:t>
            </a:r>
          </a:p>
          <a:p>
            <a:r>
              <a:rPr lang="en-US" dirty="0"/>
              <a:t>Annual SOTA conferences</a:t>
            </a:r>
          </a:p>
          <a:p>
            <a:r>
              <a:rPr lang="en-US" dirty="0"/>
              <a:t>Expansion of </a:t>
            </a:r>
            <a:r>
              <a:rPr lang="en-US" dirty="0" err="1"/>
              <a:t>interprofessional</a:t>
            </a:r>
            <a:r>
              <a:rPr lang="en-US" dirty="0"/>
              <a:t> education  practice</a:t>
            </a:r>
          </a:p>
          <a:p>
            <a:endParaRPr lang="en-US" dirty="0"/>
          </a:p>
          <a:p>
            <a:endParaRPr lang="en-US" dirty="0"/>
          </a:p>
          <a:p>
            <a:endParaRPr lang="en-US" dirty="0"/>
          </a:p>
        </p:txBody>
      </p:sp>
      <p:pic>
        <p:nvPicPr>
          <p:cNvPr id="1026" name="Picture 2"/>
          <p:cNvPicPr>
            <a:picLocks noGrp="1" noChangeAspect="1" noChangeArrowheads="1"/>
          </p:cNvPicPr>
          <p:nvPr>
            <p:ph sz="quarter" idx="1"/>
          </p:nvPr>
        </p:nvPicPr>
        <p:blipFill>
          <a:blip r:embed="rId4" cstate="print"/>
          <a:srcRect/>
          <a:stretch>
            <a:fillRect/>
          </a:stretch>
        </p:blipFill>
        <p:spPr bwMode="auto">
          <a:xfrm>
            <a:off x="2411590" y="2021695"/>
            <a:ext cx="3749675" cy="1610243"/>
          </a:xfrm>
          <a:prstGeom prst="rect">
            <a:avLst/>
          </a:prstGeom>
          <a:noFill/>
          <a:ln w="9525">
            <a:noFill/>
            <a:miter lim="800000"/>
            <a:headEnd/>
            <a:tailEnd/>
          </a:ln>
        </p:spPr>
      </p:pic>
      <p:pic>
        <p:nvPicPr>
          <p:cNvPr id="6" name="Picture 5" descr="166x28.gif"/>
          <p:cNvPicPr>
            <a:picLocks noChangeAspect="1"/>
          </p:cNvPicPr>
          <p:nvPr/>
        </p:nvPicPr>
        <p:blipFill>
          <a:blip r:embed="rId5" cstate="print"/>
          <a:stretch>
            <a:fillRect/>
          </a:stretch>
        </p:blipFill>
        <p:spPr>
          <a:xfrm>
            <a:off x="3262489" y="1552577"/>
            <a:ext cx="1981200" cy="334178"/>
          </a:xfrm>
          <a:prstGeom prst="rect">
            <a:avLst/>
          </a:prstGeom>
        </p:spPr>
      </p:pic>
      <p:sp>
        <p:nvSpPr>
          <p:cNvPr id="8" name="TextBox 7"/>
          <p:cNvSpPr txBox="1"/>
          <p:nvPr/>
        </p:nvSpPr>
        <p:spPr>
          <a:xfrm>
            <a:off x="2386189" y="3864595"/>
            <a:ext cx="3733800" cy="3416320"/>
          </a:xfrm>
          <a:prstGeom prst="rect">
            <a:avLst/>
          </a:prstGeom>
          <a:noFill/>
        </p:spPr>
        <p:txBody>
          <a:bodyPr wrap="square" rtlCol="0">
            <a:spAutoFit/>
          </a:bodyPr>
          <a:lstStyle/>
          <a:p>
            <a:pPr algn="ctr"/>
            <a:r>
              <a:rPr lang="en-US" sz="2000" dirty="0">
                <a:solidFill>
                  <a:prstClr val="black"/>
                </a:solidFill>
              </a:rPr>
              <a:t>Academic Fieldwork Coordinator</a:t>
            </a:r>
          </a:p>
          <a:p>
            <a:pPr algn="ctr"/>
            <a:r>
              <a:rPr lang="en-US" sz="2000" dirty="0">
                <a:solidFill>
                  <a:prstClr val="black"/>
                </a:solidFill>
              </a:rPr>
              <a:t>Julie Jacob, MSOT, OTRL</a:t>
            </a:r>
          </a:p>
          <a:p>
            <a:pPr algn="ctr"/>
            <a:r>
              <a:rPr lang="en-US" sz="2000" dirty="0">
                <a:solidFill>
                  <a:prstClr val="black"/>
                </a:solidFill>
              </a:rPr>
              <a:t>(989) 964-4331</a:t>
            </a:r>
          </a:p>
          <a:p>
            <a:pPr algn="ctr"/>
            <a:r>
              <a:rPr lang="en-US" sz="2000" dirty="0">
                <a:solidFill>
                  <a:schemeClr val="accent1"/>
                </a:solidFill>
                <a:hlinkClick r:id="rId6">
                  <a:extLst>
                    <a:ext uri="{A12FA001-AC4F-418D-AE19-62706E023703}">
                      <ahyp:hlinkClr xmlns:ahyp="http://schemas.microsoft.com/office/drawing/2018/hyperlinkcolor" val="tx"/>
                    </a:ext>
                  </a:extLst>
                </a:hlinkClick>
              </a:rPr>
              <a:t>jjhadden@svsu.edu</a:t>
            </a:r>
            <a:endParaRPr lang="en-US" sz="2000" dirty="0">
              <a:solidFill>
                <a:schemeClr val="accent1"/>
              </a:solidFill>
            </a:endParaRPr>
          </a:p>
          <a:p>
            <a:pPr algn="ctr"/>
            <a:endParaRPr lang="en-US" sz="2000" dirty="0">
              <a:solidFill>
                <a:prstClr val="black"/>
              </a:solidFill>
            </a:endParaRPr>
          </a:p>
          <a:p>
            <a:pPr algn="ctr"/>
            <a:r>
              <a:rPr lang="en-US" sz="2000" dirty="0">
                <a:solidFill>
                  <a:prstClr val="black"/>
                </a:solidFill>
              </a:rPr>
              <a:t>Level I Fieldwork Coordinator</a:t>
            </a:r>
          </a:p>
          <a:p>
            <a:pPr algn="ctr"/>
            <a:r>
              <a:rPr lang="en-US" sz="2000" dirty="0" err="1">
                <a:solidFill>
                  <a:prstClr val="black"/>
                </a:solidFill>
              </a:rPr>
              <a:t>Kadie</a:t>
            </a:r>
            <a:r>
              <a:rPr lang="en-US" sz="2000" dirty="0">
                <a:solidFill>
                  <a:prstClr val="black"/>
                </a:solidFill>
              </a:rPr>
              <a:t> Schultz, MSOT, OTRL</a:t>
            </a:r>
          </a:p>
          <a:p>
            <a:pPr algn="ctr"/>
            <a:r>
              <a:rPr lang="en-US" sz="2000" dirty="0">
                <a:solidFill>
                  <a:prstClr val="black"/>
                </a:solidFill>
              </a:rPr>
              <a:t>(989) 964-4540</a:t>
            </a:r>
          </a:p>
          <a:p>
            <a:pPr algn="ctr"/>
            <a:r>
              <a:rPr lang="en-US" sz="2000" dirty="0">
                <a:solidFill>
                  <a:schemeClr val="accent1"/>
                </a:solidFill>
                <a:hlinkClick r:id="rId7">
                  <a:extLst>
                    <a:ext uri="{A12FA001-AC4F-418D-AE19-62706E023703}">
                      <ahyp:hlinkClr xmlns:ahyp="http://schemas.microsoft.com/office/drawing/2018/hyperlinkcolor" val="tx"/>
                    </a:ext>
                  </a:extLst>
                </a:hlinkClick>
              </a:rPr>
              <a:t>kmweber@svsu.edu</a:t>
            </a:r>
            <a:r>
              <a:rPr lang="en-US" sz="2000" dirty="0">
                <a:solidFill>
                  <a:schemeClr val="accent1"/>
                </a:solidFill>
              </a:rPr>
              <a:t> </a:t>
            </a:r>
          </a:p>
          <a:p>
            <a:pPr algn="ctr"/>
            <a:endParaRPr lang="en-US" dirty="0">
              <a:solidFill>
                <a:prstClr val="black"/>
              </a:solidFill>
            </a:endParaRPr>
          </a:p>
          <a:p>
            <a:pPr algn="ctr"/>
            <a:endParaRPr lang="en-US" dirty="0">
              <a:solidFill>
                <a:prstClr val="black"/>
              </a:solidFill>
            </a:endParaRPr>
          </a:p>
        </p:txBody>
      </p:sp>
      <p:pic>
        <p:nvPicPr>
          <p:cNvPr id="3" name="Recorded Sound">
            <a:hlinkClick r:id="" action="ppaction://media"/>
            <a:extLst>
              <a:ext uri="{FF2B5EF4-FFF2-40B4-BE49-F238E27FC236}">
                <a16:creationId xmlns:a16="http://schemas.microsoft.com/office/drawing/2014/main" id="{7EB34C3A-0CAF-45CD-9028-9F3A0697831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247771" y="5822417"/>
            <a:ext cx="609600" cy="609600"/>
          </a:xfrm>
          <a:prstGeom prst="rect">
            <a:avLst/>
          </a:prstGeom>
        </p:spPr>
      </p:pic>
    </p:spTree>
    <p:extLst>
      <p:ext uri="{BB962C8B-B14F-4D97-AF65-F5344CB8AC3E}">
        <p14:creationId xmlns:p14="http://schemas.microsoft.com/office/powerpoint/2010/main" val="3050341734"/>
      </p:ext>
    </p:extLst>
  </p:cSld>
  <p:clrMapOvr>
    <a:masterClrMapping/>
  </p:clrMapOvr>
  <mc:AlternateContent xmlns:mc="http://schemas.openxmlformats.org/markup-compatibility/2006">
    <mc:Choice xmlns:p14="http://schemas.microsoft.com/office/powerpoint/2010/main" Requires="p14">
      <p:transition spd="slow" p14:dur="2000" advClick="0" advTm="40000"/>
    </mc:Choice>
    <mc:Fallback>
      <p:transition spd="slow" advClick="0" advTm="4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04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cs typeface="Calibri Light"/>
              </a:rPr>
              <a:t>SVSU's Level I Fieldwork Model</a:t>
            </a:r>
            <a:endParaRPr lang="en-US"/>
          </a:p>
        </p:txBody>
      </p:sp>
      <p:sp>
        <p:nvSpPr>
          <p:cNvPr id="3" name="Subtitle 2"/>
          <p:cNvSpPr>
            <a:spLocks noGrp="1"/>
          </p:cNvSpPr>
          <p:nvPr>
            <p:ph idx="1"/>
          </p:nvPr>
        </p:nvSpPr>
        <p:spPr/>
        <p:txBody>
          <a:bodyPr vert="horz" lIns="91440" tIns="45720" rIns="91440" bIns="45720" rtlCol="0" anchor="t">
            <a:normAutofit fontScale="92500"/>
          </a:bodyPr>
          <a:lstStyle/>
          <a:p>
            <a:r>
              <a:rPr lang="en-US">
                <a:cs typeface="Calibri"/>
              </a:rPr>
              <a:t>2 Level I Fieldwork Placements; each corresponds to concurrent didactic coursework </a:t>
            </a:r>
          </a:p>
          <a:p>
            <a:pPr lvl="1"/>
            <a:r>
              <a:rPr lang="en-US">
                <a:cs typeface="Calibri"/>
              </a:rPr>
              <a:t>Winter Semester of 1st year - Physical Disability rotation</a:t>
            </a:r>
          </a:p>
          <a:p>
            <a:pPr lvl="1"/>
            <a:r>
              <a:rPr lang="en-US">
                <a:cs typeface="Calibri"/>
              </a:rPr>
              <a:t>Fall Semester of 2nd year - </a:t>
            </a:r>
            <a:r>
              <a:rPr lang="en-US" err="1">
                <a:cs typeface="Calibri"/>
              </a:rPr>
              <a:t>PsychoSocial</a:t>
            </a:r>
            <a:r>
              <a:rPr lang="en-US">
                <a:cs typeface="Calibri"/>
              </a:rPr>
              <a:t> rotation; many have a non-traditional fieldwork placement</a:t>
            </a:r>
            <a:endParaRPr lang="en-US"/>
          </a:p>
          <a:p>
            <a:r>
              <a:rPr lang="en-US">
                <a:cs typeface="Calibri"/>
              </a:rPr>
              <a:t>Each placement is 96 hours; 1 day per week over 12 weeks</a:t>
            </a:r>
          </a:p>
          <a:p>
            <a:r>
              <a:rPr lang="en-US">
                <a:cs typeface="Calibri"/>
              </a:rPr>
              <a:t>Students attend a weekly fieldwork seminar course to reflect on progression of fieldwork/share experiences</a:t>
            </a:r>
          </a:p>
          <a:p>
            <a:r>
              <a:rPr lang="en-US">
                <a:cs typeface="Calibri"/>
              </a:rPr>
              <a:t>Students have a number of assignments to complete including a case study, an occupation-based kit, client contact logs, occupational profiles; are expected to be as hands-on as possible; creating and implementing treatment plans/conducting all or parts of evaluations/assessments; etc. </a:t>
            </a:r>
          </a:p>
          <a:p>
            <a:endParaRPr lang="en-US">
              <a:cs typeface="Calibri"/>
            </a:endParaRPr>
          </a:p>
          <a:p>
            <a:pPr lvl="1"/>
            <a:endParaRPr lang="en-US">
              <a:cs typeface="Calibri"/>
            </a:endParaRPr>
          </a:p>
          <a:p>
            <a:pPr marL="457200" lvl="1" indent="0">
              <a:buNone/>
            </a:pPr>
            <a:endParaRPr lang="en-US">
              <a:cs typeface="Calibri"/>
            </a:endParaRPr>
          </a:p>
          <a:p>
            <a:pPr lvl="1"/>
            <a:endParaRPr lang="en-US">
              <a:cs typeface="Calibri"/>
            </a:endParaRPr>
          </a:p>
        </p:txBody>
      </p:sp>
      <p:pic>
        <p:nvPicPr>
          <p:cNvPr id="6" name="Picture 6">
            <a:extLst>
              <a:ext uri="{FF2B5EF4-FFF2-40B4-BE49-F238E27FC236}">
                <a16:creationId xmlns:a16="http://schemas.microsoft.com/office/drawing/2014/main" id="{7430C35A-6203-4E6B-91D5-5BE9AD4B7CCD}"/>
              </a:ext>
            </a:extLst>
          </p:cNvPr>
          <p:cNvPicPr>
            <a:picLocks noChangeAspect="1"/>
          </p:cNvPicPr>
          <p:nvPr/>
        </p:nvPicPr>
        <p:blipFill>
          <a:blip r:embed="rId4"/>
          <a:stretch>
            <a:fillRect/>
          </a:stretch>
        </p:blipFill>
        <p:spPr>
          <a:xfrm>
            <a:off x="5105401" y="5943600"/>
            <a:ext cx="2529525" cy="575288"/>
          </a:xfrm>
          <a:prstGeom prst="rect">
            <a:avLst/>
          </a:prstGeom>
        </p:spPr>
      </p:pic>
      <p:pic>
        <p:nvPicPr>
          <p:cNvPr id="5" name="Recorded Sound">
            <a:hlinkClick r:id="" action="ppaction://media"/>
            <a:extLst>
              <a:ext uri="{FF2B5EF4-FFF2-40B4-BE49-F238E27FC236}">
                <a16:creationId xmlns:a16="http://schemas.microsoft.com/office/drawing/2014/main" id="{C8EB74B8-A888-4CD8-97D6-054F15184CB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45949" y="5840767"/>
            <a:ext cx="609600" cy="609600"/>
          </a:xfrm>
          <a:prstGeom prst="rect">
            <a:avLst/>
          </a:prstGeom>
        </p:spPr>
      </p:pic>
    </p:spTree>
    <p:extLst>
      <p:ext uri="{BB962C8B-B14F-4D97-AF65-F5344CB8AC3E}">
        <p14:creationId xmlns:p14="http://schemas.microsoft.com/office/powerpoint/2010/main" val="592433886"/>
      </p:ext>
    </p:extLst>
  </p:cSld>
  <p:clrMapOvr>
    <a:masterClrMapping/>
  </p:clrMapOvr>
  <mc:AlternateContent xmlns:mc="http://schemas.openxmlformats.org/markup-compatibility/2006">
    <mc:Choice xmlns:p14="http://schemas.microsoft.com/office/powerpoint/2010/main" Requires="p14">
      <p:transition spd="slow" p14:dur="2000" advClick="0" advTm="9000"/>
    </mc:Choice>
    <mc:Fallback>
      <p:transition spd="slow" advClick="0" advTm="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3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274638"/>
            <a:ext cx="7772400" cy="2316162"/>
          </a:xfrm>
        </p:spPr>
        <p:txBody>
          <a:bodyPr>
            <a:normAutofit fontScale="90000"/>
          </a:bodyPr>
          <a:lstStyle/>
          <a:p>
            <a:br>
              <a:rPr lang="en-US" dirty="0"/>
            </a:br>
            <a:br>
              <a:rPr lang="en-US" dirty="0"/>
            </a:br>
            <a:br>
              <a:rPr lang="en-US" dirty="0"/>
            </a:br>
            <a:r>
              <a:rPr lang="en-US" dirty="0"/>
              <a:t>Doctor of Occupational Therapy (OTD)</a:t>
            </a:r>
          </a:p>
        </p:txBody>
      </p:sp>
      <p:sp>
        <p:nvSpPr>
          <p:cNvPr id="3" name="Content Placeholder 2"/>
          <p:cNvSpPr>
            <a:spLocks noGrp="1"/>
          </p:cNvSpPr>
          <p:nvPr>
            <p:ph idx="1"/>
          </p:nvPr>
        </p:nvSpPr>
        <p:spPr>
          <a:xfrm>
            <a:off x="5334000" y="2743200"/>
            <a:ext cx="5181602" cy="4038600"/>
          </a:xfrm>
        </p:spPr>
        <p:txBody>
          <a:bodyPr>
            <a:noAutofit/>
          </a:bodyPr>
          <a:lstStyle/>
          <a:p>
            <a:pPr marL="571500" indent="-571500"/>
            <a:r>
              <a:rPr lang="en-US" sz="2400" dirty="0"/>
              <a:t>Michigan’s first entry level OTD</a:t>
            </a:r>
          </a:p>
          <a:p>
            <a:pPr marL="571500" indent="-571500"/>
            <a:r>
              <a:rPr lang="en-US" sz="2400" dirty="0" err="1"/>
              <a:t>Interprofessional</a:t>
            </a:r>
            <a:r>
              <a:rPr lang="en-US" sz="2400" dirty="0"/>
              <a:t> education opportunities </a:t>
            </a:r>
          </a:p>
          <a:p>
            <a:pPr marL="571500" indent="-571500"/>
            <a:r>
              <a:rPr lang="en-US" sz="2400" dirty="0"/>
              <a:t>Learner-Centered Teaching Approach</a:t>
            </a:r>
          </a:p>
          <a:p>
            <a:pPr marL="571500" indent="-571500"/>
            <a:r>
              <a:rPr lang="en-US" sz="2400" dirty="0"/>
              <a:t>Partnership with Michigan Medicine in Ann Arbor</a:t>
            </a:r>
            <a:endParaRPr lang="en-US" sz="2400" dirty="0">
              <a:highlight>
                <a:srgbClr val="FFFF00"/>
              </a:highlight>
            </a:endParaRPr>
          </a:p>
          <a:p>
            <a:pPr marL="571500" indent="-571500"/>
            <a:r>
              <a:rPr lang="en-US" sz="2400" dirty="0"/>
              <a:t>Capstone experiences in a variety of settings</a:t>
            </a:r>
          </a:p>
          <a:p>
            <a:pPr marL="571500" indent="-571500"/>
            <a:r>
              <a:rPr lang="en-US" sz="2400" dirty="0"/>
              <a:t>Offering Dual OTD/MBA Degree</a:t>
            </a:r>
          </a:p>
          <a:p>
            <a:pPr marL="0" indent="0" algn="r">
              <a:buNone/>
            </a:pPr>
            <a:endParaRPr lang="en-US" sz="2400"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181600" y="457201"/>
            <a:ext cx="2057400" cy="1367623"/>
          </a:xfrm>
          <a:prstGeom prst="rect">
            <a:avLst/>
          </a:prstGeom>
        </p:spPr>
      </p:pic>
      <p:sp>
        <p:nvSpPr>
          <p:cNvPr id="5" name="Rectangle 4">
            <a:extLst>
              <a:ext uri="{FF2B5EF4-FFF2-40B4-BE49-F238E27FC236}">
                <a16:creationId xmlns:a16="http://schemas.microsoft.com/office/drawing/2014/main" id="{E9780E42-C1E4-4508-9A47-A2BD84273D37}"/>
              </a:ext>
            </a:extLst>
          </p:cNvPr>
          <p:cNvSpPr/>
          <p:nvPr/>
        </p:nvSpPr>
        <p:spPr>
          <a:xfrm>
            <a:off x="1981200" y="3124200"/>
            <a:ext cx="3276600" cy="2862322"/>
          </a:xfrm>
          <a:prstGeom prst="rect">
            <a:avLst/>
          </a:prstGeom>
        </p:spPr>
        <p:txBody>
          <a:bodyPr wrap="square">
            <a:spAutoFit/>
          </a:bodyPr>
          <a:lstStyle/>
          <a:p>
            <a:pPr algn="ctr"/>
            <a:r>
              <a:rPr lang="en-US" dirty="0"/>
              <a:t>Nancy </a:t>
            </a:r>
            <a:r>
              <a:rPr lang="en-US" dirty="0" err="1"/>
              <a:t>Vandewiele</a:t>
            </a:r>
            <a:r>
              <a:rPr lang="en-US" dirty="0"/>
              <a:t> Milligan PhD, OTRL, FAOTA</a:t>
            </a:r>
          </a:p>
          <a:p>
            <a:pPr algn="ctr"/>
            <a:r>
              <a:rPr lang="en-US" dirty="0"/>
              <a:t>Program Director</a:t>
            </a:r>
          </a:p>
          <a:p>
            <a:pPr algn="ctr"/>
            <a:r>
              <a:rPr lang="en-US" u="sng" dirty="0">
                <a:solidFill>
                  <a:schemeClr val="accent1"/>
                </a:solidFill>
              </a:rPr>
              <a:t>nanmilli@umflint.edu</a:t>
            </a:r>
            <a:r>
              <a:rPr lang="en-US" dirty="0">
                <a:solidFill>
                  <a:schemeClr val="accent1"/>
                </a:solidFill>
              </a:rPr>
              <a:t> </a:t>
            </a:r>
          </a:p>
          <a:p>
            <a:pPr algn="ctr"/>
            <a:r>
              <a:rPr lang="en-US" dirty="0"/>
              <a:t>(810)424-5390</a:t>
            </a:r>
          </a:p>
          <a:p>
            <a:pPr algn="ctr"/>
            <a:endParaRPr lang="en-US" dirty="0"/>
          </a:p>
          <a:p>
            <a:pPr algn="ctr"/>
            <a:r>
              <a:rPr lang="en-US" dirty="0"/>
              <a:t>Wendy Tremaine, Ph.D., OTR/L</a:t>
            </a:r>
          </a:p>
          <a:p>
            <a:pPr algn="ctr"/>
            <a:r>
              <a:rPr lang="en-US" dirty="0"/>
              <a:t>Clinical Assistant Professor</a:t>
            </a:r>
          </a:p>
          <a:p>
            <a:pPr algn="ctr"/>
            <a:r>
              <a:rPr lang="en-US" dirty="0"/>
              <a:t>Academic FW Coordinator</a:t>
            </a:r>
          </a:p>
          <a:p>
            <a:pPr algn="ctr"/>
            <a:r>
              <a:rPr lang="en-US" dirty="0"/>
              <a:t>wtremain@umich.edu</a:t>
            </a: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36361725"/>
      </p:ext>
    </p:extLst>
  </p:cSld>
  <p:clrMapOvr>
    <a:masterClrMapping/>
  </p:clrMapOvr>
  <mc:AlternateContent xmlns:mc="http://schemas.openxmlformats.org/markup-compatibility/2006">
    <mc:Choice xmlns:p14="http://schemas.microsoft.com/office/powerpoint/2010/main" Requires="p14">
      <p:transition spd="slow" p14:dur="2000" advClick="0" advTm="33544"/>
    </mc:Choice>
    <mc:Fallback>
      <p:transition spd="slow" advClick="0" advTm="335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D7958-ADAB-453C-AF4E-277E43AB4610}"/>
              </a:ext>
            </a:extLst>
          </p:cNvPr>
          <p:cNvSpPr>
            <a:spLocks noGrp="1"/>
          </p:cNvSpPr>
          <p:nvPr>
            <p:ph type="title"/>
          </p:nvPr>
        </p:nvSpPr>
        <p:spPr>
          <a:xfrm>
            <a:off x="2438400" y="274638"/>
            <a:ext cx="7772400" cy="1516279"/>
          </a:xfrm>
        </p:spPr>
        <p:txBody>
          <a:bodyPr/>
          <a:lstStyle/>
          <a:p>
            <a:r>
              <a:rPr lang="en-US" dirty="0"/>
              <a:t>         </a:t>
            </a:r>
            <a:br>
              <a:rPr lang="en-US" dirty="0"/>
            </a:br>
            <a:endParaRPr lang="en-US" dirty="0"/>
          </a:p>
        </p:txBody>
      </p:sp>
      <p:sp>
        <p:nvSpPr>
          <p:cNvPr id="3" name="Content Placeholder 2">
            <a:extLst>
              <a:ext uri="{FF2B5EF4-FFF2-40B4-BE49-F238E27FC236}">
                <a16:creationId xmlns:a16="http://schemas.microsoft.com/office/drawing/2014/main" id="{160758F2-01DC-468B-A5EE-16228B374BE8}"/>
              </a:ext>
            </a:extLst>
          </p:cNvPr>
          <p:cNvSpPr>
            <a:spLocks noGrp="1"/>
          </p:cNvSpPr>
          <p:nvPr>
            <p:ph idx="1"/>
          </p:nvPr>
        </p:nvSpPr>
        <p:spPr>
          <a:xfrm>
            <a:off x="2438400" y="1981200"/>
            <a:ext cx="7772400" cy="4038600"/>
          </a:xfrm>
        </p:spPr>
        <p:txBody>
          <a:bodyPr>
            <a:normAutofit fontScale="85000" lnSpcReduction="20000"/>
          </a:bodyPr>
          <a:lstStyle/>
          <a:p>
            <a:endParaRPr lang="en-US" dirty="0"/>
          </a:p>
          <a:p>
            <a:pPr marL="0" indent="0">
              <a:buNone/>
            </a:pPr>
            <a:r>
              <a:rPr lang="en-US" b="1" u="sng" dirty="0"/>
              <a:t>Level I Fieldwork</a:t>
            </a:r>
            <a:r>
              <a:rPr lang="en-US" dirty="0"/>
              <a:t>: </a:t>
            </a:r>
          </a:p>
          <a:p>
            <a:r>
              <a:rPr lang="en-US" dirty="0"/>
              <a:t>3 Level I fieldwork experiences corresponding with life course sequence of our curriculum </a:t>
            </a:r>
            <a:endParaRPr lang="en-US" dirty="0">
              <a:highlight>
                <a:srgbClr val="FFFF00"/>
              </a:highlight>
            </a:endParaRPr>
          </a:p>
          <a:p>
            <a:r>
              <a:rPr lang="en-US" dirty="0"/>
              <a:t>Year 1: Level I, experience I: Pediatrics (Birth-21) </a:t>
            </a:r>
          </a:p>
          <a:p>
            <a:r>
              <a:rPr lang="en-US" dirty="0"/>
              <a:t>Year 2: Level I, experience II: Adults</a:t>
            </a:r>
          </a:p>
          <a:p>
            <a:r>
              <a:rPr lang="en-US" dirty="0"/>
              <a:t>Year 2: Level I, experience III: Older adults</a:t>
            </a:r>
          </a:p>
          <a:p>
            <a:pPr marL="0" indent="0">
              <a:buNone/>
            </a:pPr>
            <a:endParaRPr lang="en-US" b="1" u="sng" dirty="0"/>
          </a:p>
          <a:p>
            <a:pPr marL="0" indent="0">
              <a:buNone/>
            </a:pPr>
            <a:r>
              <a:rPr lang="en-US" b="1" u="sng" dirty="0"/>
              <a:t>Level II Fieldwork </a:t>
            </a:r>
            <a:r>
              <a:rPr lang="en-US" dirty="0"/>
              <a:t>: </a:t>
            </a:r>
          </a:p>
          <a:p>
            <a:r>
              <a:rPr lang="en-US" dirty="0"/>
              <a:t>September 27-December 17, 2021 and January 3-March 25, 2022. </a:t>
            </a:r>
          </a:p>
          <a:p>
            <a:r>
              <a:rPr lang="en-US" dirty="0"/>
              <a:t>Doctoral capstone project and experience in May of 2022 (14 weeks).</a:t>
            </a:r>
          </a:p>
        </p:txBody>
      </p:sp>
      <p:pic>
        <p:nvPicPr>
          <p:cNvPr id="5" name="Picture 4" descr="A close up of a sign&#10;&#10;Description automatically generated">
            <a:extLst>
              <a:ext uri="{FF2B5EF4-FFF2-40B4-BE49-F238E27FC236}">
                <a16:creationId xmlns:a16="http://schemas.microsoft.com/office/drawing/2014/main" id="{FF913A7B-A234-4211-8927-CE26B31336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9200" y="228601"/>
            <a:ext cx="1943100" cy="1516279"/>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51902570"/>
      </p:ext>
    </p:extLst>
  </p:cSld>
  <p:clrMapOvr>
    <a:masterClrMapping/>
  </p:clrMapOvr>
  <mc:AlternateContent xmlns:mc="http://schemas.openxmlformats.org/markup-compatibility/2006">
    <mc:Choice xmlns:p14="http://schemas.microsoft.com/office/powerpoint/2010/main" Requires="p14">
      <p:transition spd="slow" p14:dur="2000" advClick="0" advTm="55775"/>
    </mc:Choice>
    <mc:Fallback>
      <p:transition spd="slow" advClick="0" advTm="557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b="1" u="sng" dirty="0"/>
              <a:t>Wayne State University</a:t>
            </a:r>
            <a:endParaRPr lang="en-US" dirty="0"/>
          </a:p>
        </p:txBody>
      </p:sp>
      <p:sp>
        <p:nvSpPr>
          <p:cNvPr id="4" name="Content Placeholder 3"/>
          <p:cNvSpPr>
            <a:spLocks noGrp="1"/>
          </p:cNvSpPr>
          <p:nvPr>
            <p:ph sz="half" idx="1"/>
          </p:nvPr>
        </p:nvSpPr>
        <p:spPr>
          <a:xfrm>
            <a:off x="2430386" y="2285900"/>
            <a:ext cx="2811780" cy="3934691"/>
          </a:xfrm>
        </p:spPr>
        <p:txBody>
          <a:bodyPr>
            <a:normAutofit fontScale="32500" lnSpcReduction="20000"/>
          </a:bodyPr>
          <a:lstStyle/>
          <a:p>
            <a:pPr marL="0" indent="0">
              <a:buNone/>
            </a:pPr>
            <a:r>
              <a:rPr lang="en-US" sz="5500" dirty="0">
                <a:solidFill>
                  <a:prstClr val="black"/>
                </a:solidFill>
              </a:rPr>
              <a:t>Doreen Head, PhD, OTRL</a:t>
            </a:r>
          </a:p>
          <a:p>
            <a:pPr marL="0" indent="0">
              <a:buNone/>
            </a:pPr>
            <a:r>
              <a:rPr lang="en-US" sz="5500" dirty="0">
                <a:solidFill>
                  <a:prstClr val="black"/>
                </a:solidFill>
              </a:rPr>
              <a:t>Academic Program Director, Assistant Professor</a:t>
            </a:r>
          </a:p>
          <a:p>
            <a:pPr marL="0" indent="0">
              <a:buNone/>
            </a:pPr>
            <a:r>
              <a:rPr lang="en-US" sz="5500" u="sng" dirty="0">
                <a:solidFill>
                  <a:schemeClr val="accent1"/>
                </a:solidFill>
              </a:rPr>
              <a:t>doreen.head@wayne.edu</a:t>
            </a:r>
            <a:r>
              <a:rPr lang="en-US" sz="5500" dirty="0">
                <a:solidFill>
                  <a:schemeClr val="accent1"/>
                </a:solidFill>
              </a:rPr>
              <a:t> </a:t>
            </a:r>
          </a:p>
          <a:p>
            <a:pPr marL="0" indent="0">
              <a:buNone/>
            </a:pPr>
            <a:r>
              <a:rPr lang="en-US" sz="5500" dirty="0">
                <a:solidFill>
                  <a:prstClr val="black"/>
                </a:solidFill>
              </a:rPr>
              <a:t>(313) 577-5884</a:t>
            </a:r>
          </a:p>
          <a:p>
            <a:pPr marL="0" indent="0">
              <a:buNone/>
            </a:pPr>
            <a:endParaRPr lang="en-US" sz="5500" dirty="0">
              <a:solidFill>
                <a:prstClr val="black"/>
              </a:solidFill>
            </a:endParaRPr>
          </a:p>
          <a:p>
            <a:pPr marL="0" indent="0">
              <a:buNone/>
            </a:pPr>
            <a:r>
              <a:rPr lang="en-US" sz="5500" dirty="0">
                <a:solidFill>
                  <a:prstClr val="black"/>
                </a:solidFill>
              </a:rPr>
              <a:t>Kimberly Banfill, MOT, OTRL</a:t>
            </a:r>
          </a:p>
          <a:p>
            <a:pPr marL="0" indent="0">
              <a:buNone/>
            </a:pPr>
            <a:r>
              <a:rPr lang="en-US" sz="5500" dirty="0">
                <a:solidFill>
                  <a:prstClr val="black"/>
                </a:solidFill>
              </a:rPr>
              <a:t>Academic Fieldwork Coordinator, Assistant Professor</a:t>
            </a:r>
          </a:p>
          <a:p>
            <a:pPr marL="0" indent="0">
              <a:buNone/>
            </a:pPr>
            <a:r>
              <a:rPr lang="en-US" sz="5500" u="sng" dirty="0">
                <a:solidFill>
                  <a:schemeClr val="accent1"/>
                </a:solidFill>
              </a:rPr>
              <a:t>kbanfill77@wayne.edu</a:t>
            </a:r>
            <a:r>
              <a:rPr lang="en-US" sz="5500" dirty="0">
                <a:solidFill>
                  <a:schemeClr val="accent1"/>
                </a:solidFill>
              </a:rPr>
              <a:t> </a:t>
            </a:r>
          </a:p>
          <a:p>
            <a:pPr marL="0" indent="0">
              <a:buNone/>
            </a:pPr>
            <a:r>
              <a:rPr lang="en-US" sz="5500" dirty="0">
                <a:solidFill>
                  <a:prstClr val="black"/>
                </a:solidFill>
              </a:rPr>
              <a:t>(313) 577-5883</a:t>
            </a:r>
          </a:p>
          <a:p>
            <a:endParaRPr lang="en-US" dirty="0"/>
          </a:p>
        </p:txBody>
      </p:sp>
      <p:sp>
        <p:nvSpPr>
          <p:cNvPr id="5" name="Content Placeholder 4"/>
          <p:cNvSpPr>
            <a:spLocks noGrp="1"/>
          </p:cNvSpPr>
          <p:nvPr>
            <p:ph sz="half" idx="2"/>
          </p:nvPr>
        </p:nvSpPr>
        <p:spPr>
          <a:xfrm>
            <a:off x="6165667" y="2094584"/>
            <a:ext cx="3595947" cy="4317322"/>
          </a:xfrm>
        </p:spPr>
        <p:txBody>
          <a:bodyPr>
            <a:normAutofit fontScale="32500" lnSpcReduction="20000"/>
          </a:bodyPr>
          <a:lstStyle/>
          <a:p>
            <a:pPr marL="257175" indent="-257175"/>
            <a:endParaRPr lang="en-US" sz="2175" dirty="0">
              <a:solidFill>
                <a:prstClr val="black"/>
              </a:solidFill>
            </a:endParaRPr>
          </a:p>
          <a:p>
            <a:pPr marL="257175" indent="-257175"/>
            <a:r>
              <a:rPr lang="en-US" sz="5000" dirty="0">
                <a:solidFill>
                  <a:prstClr val="black"/>
                </a:solidFill>
              </a:rPr>
              <a:t>34 students admitted each fall</a:t>
            </a:r>
          </a:p>
          <a:p>
            <a:pPr marL="257175" indent="-257175"/>
            <a:r>
              <a:rPr lang="en-US" sz="5000" u="sng" dirty="0">
                <a:solidFill>
                  <a:prstClr val="black"/>
                </a:solidFill>
              </a:rPr>
              <a:t>Level I Fieldwork</a:t>
            </a:r>
            <a:r>
              <a:rPr lang="en-US" sz="5000" dirty="0">
                <a:solidFill>
                  <a:prstClr val="black"/>
                </a:solidFill>
              </a:rPr>
              <a:t>: Clinical medical model, community based and pediatric related experiences</a:t>
            </a:r>
          </a:p>
          <a:p>
            <a:pPr marL="257175" indent="-257175"/>
            <a:r>
              <a:rPr lang="en-US" sz="5000" u="sng" dirty="0">
                <a:solidFill>
                  <a:prstClr val="black"/>
                </a:solidFill>
              </a:rPr>
              <a:t>Level II Fieldwork:  </a:t>
            </a:r>
            <a:r>
              <a:rPr lang="en-US" sz="5000" dirty="0">
                <a:solidFill>
                  <a:prstClr val="black"/>
                </a:solidFill>
              </a:rPr>
              <a:t>Summer and fall rotations.  Medical and community based fieldwork experiences </a:t>
            </a:r>
          </a:p>
          <a:p>
            <a:pPr marL="257175" indent="-257175"/>
            <a:r>
              <a:rPr lang="en-US" sz="5000" u="sng" dirty="0">
                <a:solidFill>
                  <a:prstClr val="black"/>
                </a:solidFill>
              </a:rPr>
              <a:t>Research I Extensive University</a:t>
            </a:r>
            <a:r>
              <a:rPr lang="en-US" sz="5000" dirty="0">
                <a:solidFill>
                  <a:prstClr val="black"/>
                </a:solidFill>
              </a:rPr>
              <a:t>: Specialized Laboratories: AT, Driving, Human Movement, Therapeutic Media, Instructional Technology, Schnebly Lab</a:t>
            </a:r>
          </a:p>
          <a:p>
            <a:pPr marL="257175" indent="-257175"/>
            <a:r>
              <a:rPr lang="en-US" sz="5000" u="sng" dirty="0">
                <a:solidFill>
                  <a:prstClr val="black"/>
                </a:solidFill>
              </a:rPr>
              <a:t>Collaborative Clinics</a:t>
            </a:r>
            <a:r>
              <a:rPr lang="en-US" sz="5000" dirty="0">
                <a:solidFill>
                  <a:prstClr val="black"/>
                </a:solidFill>
              </a:rPr>
              <a:t>: DEW and the PLAY clinic</a:t>
            </a:r>
          </a:p>
          <a:p>
            <a:pPr marL="257175" indent="-257175"/>
            <a:r>
              <a:rPr lang="en-US" sz="5000" dirty="0">
                <a:solidFill>
                  <a:prstClr val="black"/>
                </a:solidFill>
              </a:rPr>
              <a:t>OTCAS</a:t>
            </a:r>
          </a:p>
          <a:p>
            <a:endParaRPr lang="en-US" dirty="0"/>
          </a:p>
        </p:txBody>
      </p:sp>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30386" y="762001"/>
            <a:ext cx="900113" cy="7864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09200" y="6299200"/>
            <a:ext cx="406400" cy="406400"/>
          </a:xfrm>
          <a:prstGeom prst="rect">
            <a:avLst/>
          </a:prstGeom>
        </p:spPr>
      </p:pic>
    </p:spTree>
    <p:extLst>
      <p:ext uri="{BB962C8B-B14F-4D97-AF65-F5344CB8AC3E}">
        <p14:creationId xmlns:p14="http://schemas.microsoft.com/office/powerpoint/2010/main" val="1172191160"/>
      </p:ext>
    </p:extLst>
  </p:cSld>
  <p:clrMapOvr>
    <a:masterClrMapping/>
  </p:clrMapOvr>
  <mc:AlternateContent xmlns:mc="http://schemas.openxmlformats.org/markup-compatibility/2006">
    <mc:Choice xmlns:p14="http://schemas.microsoft.com/office/powerpoint/2010/main" Requires="p14">
      <p:transition spd="slow" p14:dur="2000" advClick="0" advTm="164000"/>
    </mc:Choice>
    <mc:Fallback>
      <p:transition spd="slow" advClick="0" advTm="16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0983" y="1258209"/>
            <a:ext cx="5915025" cy="569120"/>
          </a:xfrm>
        </p:spPr>
        <p:txBody>
          <a:bodyPr>
            <a:normAutofit/>
          </a:bodyPr>
          <a:lstStyle/>
          <a:p>
            <a:r>
              <a:rPr lang="en-US" sz="2400" u="sng" dirty="0">
                <a:cs typeface="Calibri Light"/>
              </a:rPr>
              <a:t>Wayne State University, Level I Fieldwork</a:t>
            </a:r>
            <a:endParaRPr lang="en-US" sz="2400" u="sng" dirty="0"/>
          </a:p>
        </p:txBody>
      </p:sp>
      <p:sp>
        <p:nvSpPr>
          <p:cNvPr id="3" name="Subtitle 2"/>
          <p:cNvSpPr>
            <a:spLocks noGrp="1"/>
          </p:cNvSpPr>
          <p:nvPr>
            <p:ph idx="1"/>
          </p:nvPr>
        </p:nvSpPr>
        <p:spPr>
          <a:xfrm>
            <a:off x="3138488" y="2118240"/>
            <a:ext cx="6109980" cy="3642851"/>
          </a:xfrm>
        </p:spPr>
        <p:txBody>
          <a:bodyPr vert="horz" lIns="68580" tIns="34290" rIns="68580" bIns="34290" rtlCol="0" anchor="t">
            <a:normAutofit fontScale="77500" lnSpcReduction="20000"/>
          </a:bodyPr>
          <a:lstStyle/>
          <a:p>
            <a:r>
              <a:rPr lang="en-US" sz="1800" dirty="0">
                <a:cs typeface="Calibri"/>
              </a:rPr>
              <a:t>3  Level I Fieldwork Placements</a:t>
            </a:r>
          </a:p>
          <a:p>
            <a:pPr lvl="1"/>
            <a:r>
              <a:rPr lang="en-US" dirty="0">
                <a:cs typeface="Calibri"/>
              </a:rPr>
              <a:t>Each Level I placement is associated and coincides with a corresponding course.</a:t>
            </a:r>
          </a:p>
          <a:p>
            <a:pPr lvl="2"/>
            <a:r>
              <a:rPr lang="en-US" sz="1800" dirty="0">
                <a:cs typeface="Calibri"/>
              </a:rPr>
              <a:t>Fall Semester 2</a:t>
            </a:r>
            <a:r>
              <a:rPr lang="en-US" sz="1800" baseline="30000" dirty="0">
                <a:cs typeface="Calibri"/>
              </a:rPr>
              <a:t>nd</a:t>
            </a:r>
            <a:r>
              <a:rPr lang="en-US" sz="1800" dirty="0">
                <a:cs typeface="Calibri"/>
              </a:rPr>
              <a:t> year: 1 week physical disability placement</a:t>
            </a:r>
          </a:p>
          <a:p>
            <a:pPr lvl="2"/>
            <a:r>
              <a:rPr lang="en-US" sz="1800" dirty="0">
                <a:cs typeface="Calibri"/>
              </a:rPr>
              <a:t>Fall Semester 2</a:t>
            </a:r>
            <a:r>
              <a:rPr lang="en-US" sz="1800" baseline="30000" dirty="0">
                <a:cs typeface="Calibri"/>
              </a:rPr>
              <a:t>nd</a:t>
            </a:r>
            <a:r>
              <a:rPr lang="en-US" sz="1800" dirty="0">
                <a:cs typeface="Calibri"/>
              </a:rPr>
              <a:t> year: 1 week psycho-social placement</a:t>
            </a:r>
          </a:p>
          <a:p>
            <a:pPr lvl="2"/>
            <a:r>
              <a:rPr lang="en-US" sz="1800" dirty="0">
                <a:cs typeface="Calibri"/>
              </a:rPr>
              <a:t>Winter Semester 2</a:t>
            </a:r>
            <a:r>
              <a:rPr lang="en-US" sz="1800" baseline="30000" dirty="0">
                <a:cs typeface="Calibri"/>
              </a:rPr>
              <a:t>nd</a:t>
            </a:r>
            <a:r>
              <a:rPr lang="en-US" sz="1800" dirty="0">
                <a:cs typeface="Calibri"/>
              </a:rPr>
              <a:t> year: 1 week pediatric placement</a:t>
            </a:r>
          </a:p>
          <a:p>
            <a:r>
              <a:rPr lang="en-US" sz="1800" dirty="0">
                <a:cs typeface="Calibri"/>
              </a:rPr>
              <a:t>Students have assignments to complete that relate to their Level I fieldwork experiences and the coinciding courses. </a:t>
            </a:r>
            <a:r>
              <a:rPr lang="en-US" dirty="0">
                <a:cs typeface="Calibri"/>
              </a:rPr>
              <a:t> </a:t>
            </a:r>
          </a:p>
          <a:p>
            <a:pPr lvl="1"/>
            <a:r>
              <a:rPr lang="en-US" sz="1650" dirty="0">
                <a:cs typeface="Calibri"/>
              </a:rPr>
              <a:t>Treatment plans, daily logs, progress notes, intervention planning and application, standardized assessments, fieldwork roundtables with faculty post completion of Level I experiences, journals and threaded discussions, and completion of evaluation forms post completion of Level I.</a:t>
            </a:r>
          </a:p>
          <a:p>
            <a:pPr lvl="1"/>
            <a:r>
              <a:rPr lang="en-US" sz="1650" dirty="0">
                <a:cs typeface="Calibri"/>
              </a:rPr>
              <a:t>Students are also required to complete hours and related experiences in addition to their standard Level I fieldwork that correspond to various courses, including; but not limited to: The Rehab Institute of Michigan, Children’s Hospital of Michigan, and various other pediatric, adult &amp; geriatric facilities throughout the Metro Detroit area.  Participation in faculty run clinics and programs are also encouraged, such as Special Olympics Evaluations for local area schools, the DEW clinic, and the PLAY clinic at Wayne State University.  </a:t>
            </a:r>
          </a:p>
          <a:p>
            <a:pPr lvl="1"/>
            <a:endParaRPr lang="en-US" sz="1650" dirty="0">
              <a:cs typeface="Calibri"/>
            </a:endParaRPr>
          </a:p>
          <a:p>
            <a:endParaRPr lang="en-US" dirty="0">
              <a:cs typeface="Calibri"/>
            </a:endParaRPr>
          </a:p>
          <a:p>
            <a:pPr lvl="1"/>
            <a:endParaRPr lang="en-US" dirty="0">
              <a:cs typeface="Calibri"/>
            </a:endParaRPr>
          </a:p>
          <a:p>
            <a:pPr marL="342900" lvl="1" indent="0">
              <a:buNone/>
            </a:pPr>
            <a:endParaRPr lang="en-US" dirty="0">
              <a:cs typeface="Calibri"/>
            </a:endParaRPr>
          </a:p>
          <a:p>
            <a:pPr lvl="1"/>
            <a:endParaRPr lang="en-US" dirty="0">
              <a:cs typeface="Calibri"/>
            </a:endParaRPr>
          </a:p>
        </p:txBody>
      </p:sp>
      <p:pic>
        <p:nvPicPr>
          <p:cNvPr id="5"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5951" y="1258211"/>
            <a:ext cx="900113" cy="7864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6782897"/>
      </p:ext>
    </p:extLst>
  </p:cSld>
  <p:clrMapOvr>
    <a:masterClrMapping/>
  </p:clrMapOvr>
  <mc:AlternateContent xmlns:mc="http://schemas.openxmlformats.org/markup-compatibility/2006">
    <mc:Choice xmlns:p14="http://schemas.microsoft.com/office/powerpoint/2010/main" Requires="p14">
      <p:transition spd="slow" p14:dur="2000" advClick="0" advTm="2436"/>
    </mc:Choice>
    <mc:Fallback>
      <p:transition spd="slow" advClick="0" advTm="2436"/>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Michigan OTA Programs</a:t>
            </a:r>
          </a:p>
        </p:txBody>
      </p:sp>
      <p:grpSp>
        <p:nvGrpSpPr>
          <p:cNvPr id="1027" name="Group 3"/>
          <p:cNvGrpSpPr>
            <a:grpSpLocks/>
          </p:cNvGrpSpPr>
          <p:nvPr/>
        </p:nvGrpSpPr>
        <p:grpSpPr bwMode="auto">
          <a:xfrm>
            <a:off x="3886206" y="3657600"/>
            <a:ext cx="4573229" cy="2647950"/>
            <a:chOff x="108768588" y="111621787"/>
            <a:chExt cx="6386751" cy="4382814"/>
          </a:xfrm>
        </p:grpSpPr>
        <p:sp>
          <p:nvSpPr>
            <p:cNvPr id="1028" name="Rectangle 4" hidden="1"/>
            <p:cNvSpPr>
              <a:spLocks noChangeArrowheads="1" noChangeShapeType="1"/>
            </p:cNvSpPr>
            <p:nvPr/>
          </p:nvSpPr>
          <p:spPr bwMode="auto">
            <a:xfrm>
              <a:off x="110045591" y="111747906"/>
              <a:ext cx="4629150" cy="2743200"/>
            </a:xfrm>
            <a:prstGeom prst="rect">
              <a:avLst/>
            </a:prstGeom>
            <a:solidFill>
              <a:srgbClr val="FFFFFF"/>
            </a:solidFill>
            <a:ln w="9525" algn="ctr">
              <a:noFill/>
              <a:round/>
              <a:headEnd/>
              <a:tailEnd/>
            </a:ln>
            <a:effectLst/>
          </p:spPr>
          <p:txBody>
            <a:bodyPr vert="horz" wrap="square" lIns="36576" tIns="36576" rIns="36576" bIns="36576" numCol="1" anchor="t" anchorCtr="0" compatLnSpc="1">
              <a:prstTxWarp prst="textNoShape">
                <a:avLst/>
              </a:prstTxWarp>
            </a:bodyPr>
            <a:lstStyle/>
            <a:p>
              <a:endParaRPr lang="en-US"/>
            </a:p>
          </p:txBody>
        </p:sp>
        <p:pic>
          <p:nvPicPr>
            <p:cNvPr id="1029" name="Picture 5" descr="j0101856"/>
            <p:cNvPicPr>
              <a:picLocks noChangeAspect="1" noChangeArrowheads="1" noChangeShapeType="1"/>
            </p:cNvPicPr>
            <p:nvPr/>
          </p:nvPicPr>
          <p:blipFill>
            <a:blip r:embed="rId4" cstate="print"/>
            <a:srcRect/>
            <a:stretch>
              <a:fillRect/>
            </a:stretch>
          </p:blipFill>
          <p:spPr bwMode="auto">
            <a:xfrm>
              <a:off x="108768588" y="111621787"/>
              <a:ext cx="6386751" cy="4382814"/>
            </a:xfrm>
            <a:prstGeom prst="rect">
              <a:avLst/>
            </a:prstGeom>
            <a:noFill/>
            <a:ln w="0" algn="in">
              <a:noFill/>
              <a:miter lim="800000"/>
              <a:headEnd/>
              <a:tailEnd/>
            </a:ln>
            <a:effectLst/>
          </p:spPr>
        </p:pic>
      </p:grpSp>
      <p:pic>
        <p:nvPicPr>
          <p:cNvPr id="2" name="Audio 1">
            <a:hlinkClick r:id="" action="ppaction://media"/>
            <a:extLst>
              <a:ext uri="{FF2B5EF4-FFF2-40B4-BE49-F238E27FC236}">
                <a16:creationId xmlns:a16="http://schemas.microsoft.com/office/drawing/2014/main" id="{62E5AEC7-3818-4583-88E5-93AA021A659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advTm="5720"/>
    </mc:Choice>
    <mc:Fallback>
      <p:transition spd="slow" advClick="0" advTm="57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2076450" y="1066800"/>
            <a:ext cx="8001000" cy="5509200"/>
          </a:xfrm>
          <a:prstGeom prst="rect">
            <a:avLst/>
          </a:prstGeom>
          <a:solidFill>
            <a:schemeClr val="bg1"/>
          </a:solidFill>
          <a:ln>
            <a:solidFill>
              <a:schemeClr val="bg1">
                <a:alpha val="65000"/>
              </a:schemeClr>
            </a:solidFill>
          </a:ln>
        </p:spPr>
        <p:txBody>
          <a:bodyPr wrap="square">
            <a:spAutoFit/>
          </a:bodyPr>
          <a:lstStyle/>
          <a:p>
            <a:pPr algn="ctr">
              <a:defRPr/>
            </a:pPr>
            <a:endParaRPr lang="en-US" sz="1000" u="sng" dirty="0">
              <a:solidFill>
                <a:prstClr val="black"/>
              </a:solidFill>
              <a:latin typeface="Franklin Gothic Book"/>
            </a:endParaRPr>
          </a:p>
          <a:p>
            <a:pPr algn="ctr">
              <a:defRPr/>
            </a:pPr>
            <a:r>
              <a:rPr lang="en-US" sz="2000" u="sng" dirty="0">
                <a:solidFill>
                  <a:prstClr val="black"/>
                </a:solidFill>
                <a:latin typeface="Franklin Gothic Book"/>
              </a:rPr>
              <a:t>Two Campuses</a:t>
            </a:r>
            <a:r>
              <a:rPr lang="en-US" sz="2000" dirty="0">
                <a:solidFill>
                  <a:prstClr val="black"/>
                </a:solidFill>
                <a:latin typeface="Franklin Gothic Book"/>
              </a:rPr>
              <a:t>:</a:t>
            </a:r>
          </a:p>
          <a:p>
            <a:pPr algn="ctr">
              <a:defRPr/>
            </a:pPr>
            <a:r>
              <a:rPr lang="en-US" sz="2000" dirty="0">
                <a:solidFill>
                  <a:prstClr val="black"/>
                </a:solidFill>
                <a:latin typeface="Franklin Gothic Book"/>
              </a:rPr>
              <a:t>Kalamazoo and Grand Rapids</a:t>
            </a:r>
          </a:p>
          <a:p>
            <a:pPr algn="ctr">
              <a:defRPr/>
            </a:pPr>
            <a:r>
              <a:rPr lang="en-US" sz="2000" b="1" dirty="0">
                <a:solidFill>
                  <a:prstClr val="black"/>
                </a:solidFill>
                <a:latin typeface="Franklin Gothic Book"/>
              </a:rPr>
              <a:t>ONE TEAM – ONE PROGRAM</a:t>
            </a:r>
          </a:p>
          <a:p>
            <a:pPr>
              <a:defRPr/>
            </a:pPr>
            <a:endParaRPr lang="en-US" dirty="0">
              <a:solidFill>
                <a:prstClr val="black"/>
              </a:solidFill>
              <a:latin typeface="Franklin Gothic Book"/>
            </a:endParaRPr>
          </a:p>
          <a:p>
            <a:pPr>
              <a:defRPr/>
            </a:pPr>
            <a:endParaRPr lang="en-US" dirty="0">
              <a:solidFill>
                <a:prstClr val="black"/>
              </a:solidFill>
              <a:latin typeface="Franklin Gothic Book"/>
            </a:endParaRPr>
          </a:p>
          <a:p>
            <a:pPr>
              <a:defRPr/>
            </a:pPr>
            <a:endParaRPr lang="en-US" dirty="0">
              <a:solidFill>
                <a:prstClr val="black"/>
              </a:solidFill>
              <a:latin typeface="Franklin Gothic Book"/>
            </a:endParaRPr>
          </a:p>
          <a:p>
            <a:pPr>
              <a:defRPr/>
            </a:pPr>
            <a:endParaRPr lang="en-US" dirty="0">
              <a:solidFill>
                <a:prstClr val="black"/>
              </a:solidFill>
              <a:latin typeface="Franklin Gothic Book"/>
            </a:endParaRPr>
          </a:p>
          <a:p>
            <a:pPr>
              <a:defRPr/>
            </a:pPr>
            <a:endParaRPr lang="en-US" dirty="0">
              <a:solidFill>
                <a:prstClr val="black"/>
              </a:solidFill>
              <a:latin typeface="Franklin Gothic Book"/>
            </a:endParaRPr>
          </a:p>
          <a:p>
            <a:pPr>
              <a:defRPr/>
            </a:pPr>
            <a:r>
              <a:rPr lang="en-US" b="1" u="sng" dirty="0">
                <a:solidFill>
                  <a:prstClr val="black"/>
                </a:solidFill>
                <a:latin typeface="Franklin Gothic Book"/>
              </a:rPr>
              <a:t>Level I Fieldwork</a:t>
            </a:r>
            <a:r>
              <a:rPr lang="en-US" b="1" dirty="0">
                <a:solidFill>
                  <a:prstClr val="black"/>
                </a:solidFill>
                <a:latin typeface="Franklin Gothic Book"/>
              </a:rPr>
              <a:t>: </a:t>
            </a:r>
          </a:p>
          <a:p>
            <a:pPr marL="285750" indent="-285750">
              <a:buFont typeface="Arial" panose="020B0604020202020204" pitchFamily="34" charset="0"/>
              <a:buChar char="•"/>
              <a:defRPr/>
            </a:pPr>
            <a:r>
              <a:rPr lang="en-US" dirty="0">
                <a:solidFill>
                  <a:prstClr val="black"/>
                </a:solidFill>
                <a:latin typeface="Franklin Gothic Book"/>
              </a:rPr>
              <a:t>2 semester-long experiences, 8 hours a week</a:t>
            </a:r>
          </a:p>
          <a:p>
            <a:pPr marL="285750" indent="-285750">
              <a:buFont typeface="Arial" panose="020B0604020202020204" pitchFamily="34" charset="0"/>
              <a:buChar char="•"/>
              <a:defRPr/>
            </a:pPr>
            <a:r>
              <a:rPr lang="en-US" dirty="0">
                <a:solidFill>
                  <a:prstClr val="black"/>
                </a:solidFill>
                <a:latin typeface="Franklin Gothic Book"/>
              </a:rPr>
              <a:t>Internal clinics servicing the community: students complete evaluations, carry a small caseload, complete documentation </a:t>
            </a:r>
          </a:p>
          <a:p>
            <a:pPr>
              <a:defRPr/>
            </a:pPr>
            <a:endParaRPr lang="en-US" sz="1600" dirty="0">
              <a:solidFill>
                <a:prstClr val="black"/>
              </a:solidFill>
              <a:latin typeface="Franklin Gothic Book"/>
            </a:endParaRPr>
          </a:p>
          <a:p>
            <a:pPr>
              <a:defRPr/>
            </a:pPr>
            <a:r>
              <a:rPr lang="en-US" b="1" u="sng" dirty="0">
                <a:solidFill>
                  <a:prstClr val="black"/>
                </a:solidFill>
                <a:latin typeface="Franklin Gothic Book"/>
              </a:rPr>
              <a:t>Level II Fieldwork </a:t>
            </a:r>
            <a:r>
              <a:rPr lang="en-US" b="1" dirty="0">
                <a:solidFill>
                  <a:prstClr val="black"/>
                </a:solidFill>
                <a:latin typeface="Franklin Gothic Book"/>
              </a:rPr>
              <a:t>: </a:t>
            </a:r>
          </a:p>
          <a:p>
            <a:pPr>
              <a:defRPr/>
            </a:pPr>
            <a:r>
              <a:rPr lang="en-US" dirty="0">
                <a:solidFill>
                  <a:prstClr val="black"/>
                </a:solidFill>
                <a:latin typeface="Franklin Gothic Book"/>
              </a:rPr>
              <a:t>Jan-June:  40 Placements</a:t>
            </a:r>
          </a:p>
          <a:p>
            <a:pPr>
              <a:defRPr/>
            </a:pPr>
            <a:r>
              <a:rPr lang="en-US" dirty="0">
                <a:solidFill>
                  <a:prstClr val="black"/>
                </a:solidFill>
                <a:latin typeface="Franklin Gothic Book"/>
              </a:rPr>
              <a:t>July – December:  160 Placements</a:t>
            </a:r>
          </a:p>
          <a:p>
            <a:pPr>
              <a:defRPr/>
            </a:pPr>
            <a:endParaRPr lang="en-US" sz="1600" dirty="0">
              <a:solidFill>
                <a:prstClr val="black"/>
              </a:solidFill>
              <a:latin typeface="Franklin Gothic Book"/>
            </a:endParaRPr>
          </a:p>
          <a:p>
            <a:pPr>
              <a:defRPr/>
            </a:pPr>
            <a:r>
              <a:rPr lang="en-US" b="1" u="sng" dirty="0">
                <a:solidFill>
                  <a:prstClr val="black"/>
                </a:solidFill>
                <a:latin typeface="Franklin Gothic Book"/>
              </a:rPr>
              <a:t>Doctoral Capstone</a:t>
            </a:r>
            <a:r>
              <a:rPr lang="en-US" b="1" dirty="0">
                <a:solidFill>
                  <a:prstClr val="black"/>
                </a:solidFill>
                <a:latin typeface="Franklin Gothic Book"/>
              </a:rPr>
              <a:t>:</a:t>
            </a:r>
          </a:p>
          <a:p>
            <a:pPr>
              <a:defRPr/>
            </a:pPr>
            <a:r>
              <a:rPr lang="en-US" dirty="0">
                <a:solidFill>
                  <a:prstClr val="black"/>
                </a:solidFill>
                <a:latin typeface="Franklin Gothic Book"/>
              </a:rPr>
              <a:t>First OTD cohort to complete doctoral capstone experience in Jan-April 2023</a:t>
            </a:r>
          </a:p>
        </p:txBody>
      </p:sp>
      <p:sp>
        <p:nvSpPr>
          <p:cNvPr id="18435" name="Title 1"/>
          <p:cNvSpPr>
            <a:spLocks noGrp="1"/>
          </p:cNvSpPr>
          <p:nvPr>
            <p:ph type="title"/>
          </p:nvPr>
        </p:nvSpPr>
        <p:spPr>
          <a:xfrm>
            <a:off x="1981200" y="0"/>
            <a:ext cx="7772400" cy="1143000"/>
          </a:xfrm>
        </p:spPr>
        <p:txBody>
          <a:bodyPr>
            <a:normAutofit/>
          </a:bodyPr>
          <a:lstStyle/>
          <a:p>
            <a:pPr algn="l" eaLnBrk="1" hangingPunct="1"/>
            <a:r>
              <a:rPr lang="en-US" b="1" dirty="0">
                <a:solidFill>
                  <a:srgbClr val="CC9900"/>
                </a:solidFill>
              </a:rPr>
              <a:t>Western Michigan University</a:t>
            </a:r>
          </a:p>
        </p:txBody>
      </p:sp>
      <p:pic>
        <p:nvPicPr>
          <p:cNvPr id="11" name="Picture 10"/>
          <p:cNvPicPr/>
          <p:nvPr/>
        </p:nvPicPr>
        <p:blipFill>
          <a:blip r:embed="rId4" cstate="print">
            <a:extLst>
              <a:ext uri="{28A0092B-C50C-407E-A947-70E740481C1C}">
                <a14:useLocalDpi xmlns:a14="http://schemas.microsoft.com/office/drawing/2010/main" val="0"/>
              </a:ext>
            </a:extLst>
          </a:blip>
          <a:stretch>
            <a:fillRect/>
          </a:stretch>
        </p:blipFill>
        <p:spPr>
          <a:xfrm>
            <a:off x="8458200" y="533400"/>
            <a:ext cx="1714500" cy="1466850"/>
          </a:xfrm>
          <a:prstGeom prst="rect">
            <a:avLst/>
          </a:prstGeom>
        </p:spPr>
      </p:pic>
      <p:sp>
        <p:nvSpPr>
          <p:cNvPr id="3" name="Rectangle 2"/>
          <p:cNvSpPr/>
          <p:nvPr/>
        </p:nvSpPr>
        <p:spPr>
          <a:xfrm>
            <a:off x="1905000" y="2359980"/>
            <a:ext cx="8382000" cy="1631216"/>
          </a:xfrm>
          <a:prstGeom prst="rect">
            <a:avLst/>
          </a:prstGeom>
        </p:spPr>
        <p:txBody>
          <a:bodyPr wrap="square" numCol="2">
            <a:spAutoFit/>
          </a:bodyPr>
          <a:lstStyle/>
          <a:p>
            <a:pPr algn="ctr">
              <a:defRPr/>
            </a:pPr>
            <a:r>
              <a:rPr lang="en-US" sz="2000" u="sng" dirty="0">
                <a:solidFill>
                  <a:prstClr val="black"/>
                </a:solidFill>
                <a:latin typeface="Perpetua"/>
              </a:rPr>
              <a:t>Academic Fieldwork Coordinator:</a:t>
            </a:r>
          </a:p>
          <a:p>
            <a:pPr algn="ctr">
              <a:defRPr/>
            </a:pPr>
            <a:r>
              <a:rPr lang="en-US" sz="2000" b="1" dirty="0">
                <a:solidFill>
                  <a:prstClr val="black"/>
                </a:solidFill>
                <a:latin typeface="Perpetua"/>
              </a:rPr>
              <a:t>Sara Clark</a:t>
            </a:r>
            <a:r>
              <a:rPr lang="en-US" sz="2000" dirty="0">
                <a:solidFill>
                  <a:prstClr val="black"/>
                </a:solidFill>
                <a:latin typeface="Perpetua"/>
              </a:rPr>
              <a:t>, MS, OTRL</a:t>
            </a:r>
          </a:p>
          <a:p>
            <a:pPr algn="ctr">
              <a:defRPr/>
            </a:pPr>
            <a:r>
              <a:rPr lang="en-US" sz="2000" u="sng" dirty="0">
                <a:solidFill>
                  <a:srgbClr val="0F6FC6"/>
                </a:solidFill>
                <a:latin typeface="Perpetua"/>
              </a:rPr>
              <a:t>sara.clark@wmich.edu</a:t>
            </a:r>
          </a:p>
          <a:p>
            <a:pPr algn="ctr">
              <a:defRPr/>
            </a:pPr>
            <a:endParaRPr lang="en-US" u="sng" dirty="0">
              <a:solidFill>
                <a:prstClr val="black"/>
              </a:solidFill>
              <a:latin typeface="Perpetua"/>
            </a:endParaRPr>
          </a:p>
          <a:p>
            <a:pPr algn="ctr">
              <a:defRPr/>
            </a:pPr>
            <a:endParaRPr lang="en-US" sz="2000" u="sng" dirty="0">
              <a:solidFill>
                <a:prstClr val="black"/>
              </a:solidFill>
              <a:latin typeface="Perpetua"/>
            </a:endParaRPr>
          </a:p>
          <a:p>
            <a:pPr algn="ctr">
              <a:defRPr/>
            </a:pPr>
            <a:r>
              <a:rPr lang="en-US" sz="2000" u="sng" dirty="0">
                <a:solidFill>
                  <a:prstClr val="black"/>
                </a:solidFill>
                <a:latin typeface="Perpetua"/>
              </a:rPr>
              <a:t>Capstone Coordinator:</a:t>
            </a:r>
          </a:p>
          <a:p>
            <a:pPr algn="ctr">
              <a:defRPr/>
            </a:pPr>
            <a:r>
              <a:rPr lang="en-US" sz="2000" b="1" dirty="0">
                <a:solidFill>
                  <a:prstClr val="black"/>
                </a:solidFill>
                <a:latin typeface="Perpetua"/>
              </a:rPr>
              <a:t>Holly Grieves</a:t>
            </a:r>
            <a:r>
              <a:rPr lang="en-US" sz="2000" dirty="0">
                <a:solidFill>
                  <a:prstClr val="black"/>
                </a:solidFill>
                <a:latin typeface="Perpetua"/>
              </a:rPr>
              <a:t>, OTD, OTRL</a:t>
            </a:r>
          </a:p>
          <a:p>
            <a:pPr algn="ctr">
              <a:defRPr/>
            </a:pPr>
            <a:r>
              <a:rPr lang="en-US" sz="2000" u="sng" dirty="0">
                <a:solidFill>
                  <a:srgbClr val="0F6FC6"/>
                </a:solidFill>
                <a:latin typeface="Perpetua"/>
              </a:rPr>
              <a:t>holly.grieves@wmich.edu </a:t>
            </a:r>
          </a:p>
        </p:txBody>
      </p:sp>
      <p:pic>
        <p:nvPicPr>
          <p:cNvPr id="18471" name="Audio 1847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10539299"/>
      </p:ext>
    </p:extLst>
  </p:cSld>
  <p:clrMapOvr>
    <a:masterClrMapping/>
  </p:clrMapOvr>
  <mc:AlternateContent xmlns:mc="http://schemas.openxmlformats.org/markup-compatibility/2006">
    <mc:Choice xmlns:p14="http://schemas.microsoft.com/office/powerpoint/2010/main" Requires="p14">
      <p:transition spd="slow" p14:dur="2000" advClick="0" advTm="122253"/>
    </mc:Choice>
    <mc:Fallback>
      <p:transition spd="slow" advClick="0" advTm="1222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47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1847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15"/>
          <p:cNvSpPr txBox="1">
            <a:spLocks noGrp="1"/>
          </p:cNvSpPr>
          <p:nvPr>
            <p:ph type="title"/>
          </p:nvPr>
        </p:nvSpPr>
        <p:spPr>
          <a:xfrm>
            <a:off x="3859531" y="201224"/>
            <a:ext cx="6739631" cy="1143000"/>
          </a:xfrm>
          <a:prstGeom prst="rect">
            <a:avLst/>
          </a:prstGeom>
          <a:noFill/>
          <a:ln>
            <a:noFill/>
          </a:ln>
        </p:spPr>
        <p:txBody>
          <a:bodyPr spcFirstLastPara="1" vert="horz" wrap="square" lIns="91425" tIns="45700" rIns="91425" bIns="91425" rtlCol="0" anchor="b" anchorCtr="0">
            <a:noAutofit/>
          </a:bodyPr>
          <a:lstStyle/>
          <a:p>
            <a:pPr>
              <a:spcBef>
                <a:spcPts val="0"/>
              </a:spcBef>
              <a:buClr>
                <a:schemeClr val="dk2"/>
              </a:buClr>
              <a:buSzPts val="4000"/>
            </a:pPr>
            <a:r>
              <a:rPr lang="en-US" dirty="0"/>
              <a:t>      </a:t>
            </a:r>
            <a:r>
              <a:rPr lang="en-US" b="1" dirty="0"/>
              <a:t>Baker College Muskegon</a:t>
            </a:r>
            <a:endParaRPr dirty="0"/>
          </a:p>
        </p:txBody>
      </p:sp>
      <p:sp>
        <p:nvSpPr>
          <p:cNvPr id="121" name="Google Shape;121;p15"/>
          <p:cNvSpPr txBox="1">
            <a:spLocks noGrp="1"/>
          </p:cNvSpPr>
          <p:nvPr>
            <p:ph type="body" idx="2"/>
          </p:nvPr>
        </p:nvSpPr>
        <p:spPr>
          <a:xfrm>
            <a:off x="7096763" y="2008088"/>
            <a:ext cx="3749040" cy="4937760"/>
          </a:xfrm>
          <a:prstGeom prst="rect">
            <a:avLst/>
          </a:prstGeom>
          <a:noFill/>
          <a:ln>
            <a:noFill/>
          </a:ln>
        </p:spPr>
        <p:txBody>
          <a:bodyPr spcFirstLastPara="1" vert="horz" wrap="square" lIns="91425" tIns="45700" rIns="91425" bIns="45700" rtlCol="0" anchor="t" anchorCtr="0">
            <a:noAutofit/>
          </a:bodyPr>
          <a:lstStyle/>
          <a:p>
            <a:pPr marL="274320" indent="-274320">
              <a:spcBef>
                <a:spcPts val="0"/>
              </a:spcBef>
              <a:buSzPts val="2210"/>
              <a:buChar char="⚫"/>
            </a:pPr>
            <a:r>
              <a:rPr lang="en-US" dirty="0"/>
              <a:t>Program Format</a:t>
            </a:r>
            <a:endParaRPr dirty="0"/>
          </a:p>
          <a:p>
            <a:pPr marL="548640" lvl="1">
              <a:spcBef>
                <a:spcPts val="370"/>
              </a:spcBef>
              <a:buSzPts val="2040"/>
              <a:buChar char="⚫"/>
            </a:pPr>
            <a:r>
              <a:rPr lang="en-US" dirty="0"/>
              <a:t>1 year general education + 15 months in program + 16 weeks Level II FW</a:t>
            </a:r>
            <a:endParaRPr dirty="0"/>
          </a:p>
          <a:p>
            <a:pPr marL="548640" lvl="1">
              <a:spcBef>
                <a:spcPts val="370"/>
              </a:spcBef>
              <a:buSzPts val="2040"/>
              <a:buChar char="⚫"/>
            </a:pPr>
            <a:r>
              <a:rPr lang="en-US" dirty="0"/>
              <a:t>Competitive application process</a:t>
            </a:r>
            <a:endParaRPr dirty="0"/>
          </a:p>
          <a:p>
            <a:pPr marL="274320" indent="-274320">
              <a:spcBef>
                <a:spcPts val="580"/>
              </a:spcBef>
              <a:buSzPts val="2210"/>
              <a:buChar char="⚫"/>
            </a:pPr>
            <a:r>
              <a:rPr lang="en-US" dirty="0"/>
              <a:t>Summer Start 20 students </a:t>
            </a:r>
            <a:endParaRPr dirty="0"/>
          </a:p>
        </p:txBody>
      </p:sp>
      <p:sp>
        <p:nvSpPr>
          <p:cNvPr id="122" name="Google Shape;122;p15"/>
          <p:cNvSpPr/>
          <p:nvPr/>
        </p:nvSpPr>
        <p:spPr>
          <a:xfrm>
            <a:off x="1990148" y="1981200"/>
            <a:ext cx="4161971" cy="3416320"/>
          </a:xfrm>
          <a:prstGeom prst="rect">
            <a:avLst/>
          </a:prstGeom>
          <a:noFill/>
          <a:ln>
            <a:noFill/>
          </a:ln>
        </p:spPr>
        <p:txBody>
          <a:bodyPr spcFirstLastPara="1" wrap="square" lIns="91425" tIns="45700" rIns="91425" bIns="45700" anchor="t" anchorCtr="0">
            <a:noAutofit/>
          </a:bodyPr>
          <a:lstStyle/>
          <a:p>
            <a:pPr>
              <a:buClr>
                <a:schemeClr val="dk1"/>
              </a:buClr>
              <a:buSzPts val="2400"/>
            </a:pPr>
            <a:r>
              <a:rPr lang="en-US" sz="2400">
                <a:solidFill>
                  <a:schemeClr val="dk1"/>
                </a:solidFill>
                <a:latin typeface="Libre Baskerville"/>
                <a:ea typeface="Libre Baskerville"/>
                <a:cs typeface="Libre Baskerville"/>
                <a:sym typeface="Libre Baskerville"/>
              </a:rPr>
              <a:t>Katy Potter, MS, OTRL</a:t>
            </a:r>
            <a:endParaRPr/>
          </a:p>
          <a:p>
            <a:pPr>
              <a:buClr>
                <a:schemeClr val="dk1"/>
              </a:buClr>
              <a:buSzPts val="2400"/>
            </a:pPr>
            <a:r>
              <a:rPr lang="en-US" sz="2400">
                <a:solidFill>
                  <a:schemeClr val="dk1"/>
                </a:solidFill>
                <a:latin typeface="Libre Baskerville"/>
                <a:ea typeface="Libre Baskerville"/>
                <a:cs typeface="Libre Baskerville"/>
                <a:sym typeface="Libre Baskerville"/>
              </a:rPr>
              <a:t>Program Director</a:t>
            </a:r>
            <a:endParaRPr/>
          </a:p>
          <a:p>
            <a:pPr>
              <a:buClr>
                <a:schemeClr val="accent1"/>
              </a:buClr>
              <a:buSzPts val="2400"/>
            </a:pPr>
            <a:r>
              <a:rPr lang="en-US" sz="2400" u="sng">
                <a:solidFill>
                  <a:schemeClr val="hlink"/>
                </a:solidFill>
                <a:latin typeface="Libre Baskerville"/>
                <a:ea typeface="Libre Baskerville"/>
                <a:cs typeface="Libre Baskerville"/>
                <a:sym typeface="Libre Baskerville"/>
                <a:hlinkClick r:id="rId5"/>
              </a:rPr>
              <a:t>kathryn.potter@baker.edu</a:t>
            </a:r>
            <a:r>
              <a:rPr lang="en-US" sz="2400">
                <a:solidFill>
                  <a:schemeClr val="accent1"/>
                </a:solidFill>
                <a:latin typeface="Libre Baskerville"/>
                <a:ea typeface="Libre Baskerville"/>
                <a:cs typeface="Libre Baskerville"/>
                <a:sym typeface="Libre Baskerville"/>
              </a:rPr>
              <a:t> </a:t>
            </a:r>
            <a:endParaRPr/>
          </a:p>
          <a:p>
            <a:pPr>
              <a:buClr>
                <a:schemeClr val="dk1"/>
              </a:buClr>
              <a:buSzPts val="2400"/>
            </a:pPr>
            <a:r>
              <a:rPr lang="en-US" sz="2400">
                <a:solidFill>
                  <a:schemeClr val="dk1"/>
                </a:solidFill>
                <a:latin typeface="Libre Baskerville"/>
                <a:ea typeface="Libre Baskerville"/>
                <a:cs typeface="Libre Baskerville"/>
                <a:sym typeface="Libre Baskerville"/>
              </a:rPr>
              <a:t>(231) 777-5289</a:t>
            </a:r>
            <a:endParaRPr/>
          </a:p>
          <a:p>
            <a:pPr>
              <a:buClr>
                <a:schemeClr val="dk1"/>
              </a:buClr>
              <a:buSzPts val="2400"/>
            </a:pPr>
            <a:endParaRPr sz="2400">
              <a:solidFill>
                <a:schemeClr val="dk1"/>
              </a:solidFill>
              <a:latin typeface="Libre Baskerville"/>
              <a:ea typeface="Libre Baskerville"/>
              <a:cs typeface="Libre Baskerville"/>
              <a:sym typeface="Libre Baskerville"/>
            </a:endParaRPr>
          </a:p>
          <a:p>
            <a:pPr>
              <a:buClr>
                <a:schemeClr val="dk1"/>
              </a:buClr>
              <a:buSzPts val="2400"/>
            </a:pPr>
            <a:r>
              <a:rPr lang="en-US" sz="2400">
                <a:solidFill>
                  <a:schemeClr val="dk1"/>
                </a:solidFill>
                <a:latin typeface="Libre Baskerville"/>
                <a:ea typeface="Libre Baskerville"/>
                <a:cs typeface="Libre Baskerville"/>
                <a:sym typeface="Libre Baskerville"/>
              </a:rPr>
              <a:t>Wayne Doyle, DHSc, COTAL</a:t>
            </a:r>
            <a:endParaRPr/>
          </a:p>
          <a:p>
            <a:pPr>
              <a:buClr>
                <a:schemeClr val="dk1"/>
              </a:buClr>
              <a:buSzPts val="2400"/>
            </a:pPr>
            <a:r>
              <a:rPr lang="en-US" sz="2400">
                <a:solidFill>
                  <a:schemeClr val="dk1"/>
                </a:solidFill>
                <a:latin typeface="Libre Baskerville"/>
                <a:ea typeface="Libre Baskerville"/>
                <a:cs typeface="Libre Baskerville"/>
                <a:sym typeface="Libre Baskerville"/>
              </a:rPr>
              <a:t> Academic Fieldwork Coordinator</a:t>
            </a:r>
            <a:endParaRPr/>
          </a:p>
          <a:p>
            <a:r>
              <a:rPr lang="en-US" sz="2400" u="sng">
                <a:solidFill>
                  <a:schemeClr val="hlink"/>
                </a:solidFill>
                <a:latin typeface="Libre Baskerville"/>
                <a:ea typeface="Libre Baskerville"/>
                <a:cs typeface="Libre Baskerville"/>
                <a:sym typeface="Libre Baskerville"/>
                <a:hlinkClick r:id="rId6"/>
              </a:rPr>
              <a:t>wayne.doyle@baker.edu</a:t>
            </a:r>
            <a:r>
              <a:rPr lang="en-US" sz="2400">
                <a:solidFill>
                  <a:schemeClr val="accent1"/>
                </a:solidFill>
                <a:latin typeface="Libre Baskerville"/>
                <a:ea typeface="Libre Baskerville"/>
                <a:cs typeface="Libre Baskerville"/>
                <a:sym typeface="Libre Baskerville"/>
              </a:rPr>
              <a:t> </a:t>
            </a:r>
            <a:endParaRPr/>
          </a:p>
          <a:p>
            <a:pPr>
              <a:buClr>
                <a:schemeClr val="dk1"/>
              </a:buClr>
              <a:buSzPts val="2400"/>
            </a:pPr>
            <a:r>
              <a:rPr lang="en-US" sz="2400">
                <a:solidFill>
                  <a:schemeClr val="dk1"/>
                </a:solidFill>
                <a:latin typeface="Libre Baskerville"/>
                <a:ea typeface="Libre Baskerville"/>
                <a:cs typeface="Libre Baskerville"/>
                <a:sym typeface="Libre Baskerville"/>
              </a:rPr>
              <a:t>(231) 777-5316</a:t>
            </a:r>
            <a:endParaRPr/>
          </a:p>
        </p:txBody>
      </p:sp>
      <p:pic>
        <p:nvPicPr>
          <p:cNvPr id="123" name="Google Shape;123;p15"/>
          <p:cNvPicPr preferRelativeResize="0"/>
          <p:nvPr/>
        </p:nvPicPr>
        <p:blipFill rotWithShape="1">
          <a:blip r:embed="rId7">
            <a:alphaModFix/>
          </a:blip>
          <a:srcRect/>
          <a:stretch/>
        </p:blipFill>
        <p:spPr>
          <a:xfrm>
            <a:off x="1990148" y="126714"/>
            <a:ext cx="1676400" cy="1676400"/>
          </a:xfrm>
          <a:prstGeom prst="rect">
            <a:avLst/>
          </a:prstGeom>
          <a:noFill/>
          <a:ln>
            <a:noFill/>
          </a:ln>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355481" y="5705783"/>
            <a:ext cx="487363" cy="48736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advTm="51270"/>
    </mc:Choice>
    <mc:Fallback>
      <p:transition spd="slow" advClick="0" advTm="512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3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corded Sound">
            <a:hlinkClick r:id="" action="ppaction://media"/>
            <a:extLst>
              <a:ext uri="{FF2B5EF4-FFF2-40B4-BE49-F238E27FC236}">
                <a16:creationId xmlns:a16="http://schemas.microsoft.com/office/drawing/2014/main" id="{C320F219-18D0-40BA-B6F6-279DC9A90C0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744696" y="5879545"/>
            <a:ext cx="609600" cy="609600"/>
          </a:xfrm>
          <a:prstGeom prst="rect">
            <a:avLst/>
          </a:prstGeom>
        </p:spPr>
      </p:pic>
      <p:sp>
        <p:nvSpPr>
          <p:cNvPr id="3" name="Rectangle 2">
            <a:extLst>
              <a:ext uri="{FF2B5EF4-FFF2-40B4-BE49-F238E27FC236}">
                <a16:creationId xmlns:a16="http://schemas.microsoft.com/office/drawing/2014/main" id="{ED65A431-07C3-4376-829B-004400508823}"/>
              </a:ext>
            </a:extLst>
          </p:cNvPr>
          <p:cNvSpPr/>
          <p:nvPr/>
        </p:nvSpPr>
        <p:spPr>
          <a:xfrm>
            <a:off x="3222594" y="533105"/>
            <a:ext cx="5746812" cy="707886"/>
          </a:xfrm>
          <a:prstGeom prst="rect">
            <a:avLst/>
          </a:prstGeom>
        </p:spPr>
        <p:txBody>
          <a:bodyPr wrap="square">
            <a:spAutoFit/>
          </a:bodyPr>
          <a:lstStyle/>
          <a:p>
            <a:pPr algn="ctr"/>
            <a:r>
              <a:rPr lang="en-US" sz="4000" b="1" dirty="0">
                <a:solidFill>
                  <a:srgbClr val="FF0000"/>
                </a:solidFill>
                <a:effectLst>
                  <a:outerShdw blurRad="50800" dist="50800" dir="5400000" sx="148000" sy="148000" algn="ctr" rotWithShape="0">
                    <a:schemeClr val="bg2"/>
                  </a:outerShdw>
                </a:effectLst>
              </a:rPr>
              <a:t>Baker College of Owosso</a:t>
            </a:r>
            <a:endParaRPr lang="en-US" sz="4000" dirty="0"/>
          </a:p>
        </p:txBody>
      </p:sp>
      <p:pic>
        <p:nvPicPr>
          <p:cNvPr id="4" name="Content Placeholder 7">
            <a:extLst>
              <a:ext uri="{FF2B5EF4-FFF2-40B4-BE49-F238E27FC236}">
                <a16:creationId xmlns:a16="http://schemas.microsoft.com/office/drawing/2014/main" id="{7512F5DE-AD66-4D63-8699-CBF1DF1FCB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31900" y="1469592"/>
            <a:ext cx="3591145" cy="1959408"/>
          </a:xfrm>
          <a:prstGeom prst="rect">
            <a:avLst/>
          </a:prstGeom>
          <a:effectLst>
            <a:glow rad="139700">
              <a:srgbClr val="990033">
                <a:alpha val="40000"/>
              </a:srgbClr>
            </a:glow>
            <a:outerShdw blurRad="127000" dist="50800" dir="5400000" algn="ctr" rotWithShape="0">
              <a:schemeClr val="bg2"/>
            </a:outerShdw>
            <a:reflection blurRad="6350" endPos="0" dir="5400000" sy="-100000" algn="bl" rotWithShape="0"/>
          </a:effectLst>
          <a:scene3d>
            <a:camera prst="orthographicFront"/>
            <a:lightRig rig="threePt" dir="t"/>
          </a:scene3d>
          <a:sp3d>
            <a:bevelT w="101600" h="762000" prst="convex"/>
          </a:sp3d>
        </p:spPr>
      </p:pic>
      <p:sp>
        <p:nvSpPr>
          <p:cNvPr id="5" name="Rectangle 4">
            <a:extLst>
              <a:ext uri="{FF2B5EF4-FFF2-40B4-BE49-F238E27FC236}">
                <a16:creationId xmlns:a16="http://schemas.microsoft.com/office/drawing/2014/main" id="{783390B6-80C9-4E03-BEDF-22730E38EE4F}"/>
              </a:ext>
            </a:extLst>
          </p:cNvPr>
          <p:cNvSpPr/>
          <p:nvPr/>
        </p:nvSpPr>
        <p:spPr>
          <a:xfrm>
            <a:off x="1447304" y="3718679"/>
            <a:ext cx="3550579" cy="3139321"/>
          </a:xfrm>
          <a:prstGeom prst="rect">
            <a:avLst/>
          </a:prstGeom>
        </p:spPr>
        <p:txBody>
          <a:bodyPr wrap="square">
            <a:spAutoFit/>
          </a:bodyPr>
          <a:lstStyle/>
          <a:p>
            <a:r>
              <a:rPr lang="en-US" sz="2000" dirty="0"/>
              <a:t>Evelyn </a:t>
            </a:r>
            <a:r>
              <a:rPr lang="en-US" sz="2000" dirty="0" err="1"/>
              <a:t>Greaux</a:t>
            </a:r>
            <a:r>
              <a:rPr lang="en-US" sz="2000" dirty="0"/>
              <a:t>, MHSA, OTRL</a:t>
            </a:r>
          </a:p>
          <a:p>
            <a:r>
              <a:rPr lang="en-US" sz="2000" dirty="0"/>
              <a:t>Program Director</a:t>
            </a:r>
          </a:p>
          <a:p>
            <a:r>
              <a:rPr lang="en-US" sz="2000" u="sng" dirty="0">
                <a:solidFill>
                  <a:schemeClr val="accent1"/>
                </a:solidFill>
              </a:rPr>
              <a:t>Evelyn.greaux@baker.edu</a:t>
            </a:r>
            <a:r>
              <a:rPr lang="en-US" sz="2000" dirty="0">
                <a:solidFill>
                  <a:schemeClr val="accent1"/>
                </a:solidFill>
              </a:rPr>
              <a:t> </a:t>
            </a:r>
          </a:p>
          <a:p>
            <a:r>
              <a:rPr lang="en-US" sz="2000" dirty="0"/>
              <a:t>(989) 729-3466</a:t>
            </a:r>
          </a:p>
          <a:p>
            <a:endParaRPr lang="en-US" sz="2000" dirty="0"/>
          </a:p>
          <a:p>
            <a:r>
              <a:rPr lang="en-US" sz="2000" dirty="0"/>
              <a:t>Susan Williams, OTRL</a:t>
            </a:r>
          </a:p>
          <a:p>
            <a:r>
              <a:rPr lang="en-US" sz="2000" dirty="0"/>
              <a:t>Academic Fieldwork Coordinator</a:t>
            </a:r>
          </a:p>
          <a:p>
            <a:r>
              <a:rPr lang="en-US" sz="2000" dirty="0">
                <a:solidFill>
                  <a:schemeClr val="accent1"/>
                </a:solidFill>
                <a:hlinkClick r:id="rId6">
                  <a:extLst>
                    <a:ext uri="{A12FA001-AC4F-418D-AE19-62706E023703}">
                      <ahyp:hlinkClr xmlns:ahyp="http://schemas.microsoft.com/office/drawing/2018/hyperlinkcolor" val="tx"/>
                    </a:ext>
                  </a:extLst>
                </a:hlinkClick>
              </a:rPr>
              <a:t>susan.williams@baker.edu</a:t>
            </a:r>
            <a:r>
              <a:rPr lang="en-US" sz="2000" dirty="0">
                <a:solidFill>
                  <a:schemeClr val="accent1"/>
                </a:solidFill>
              </a:rPr>
              <a:t> </a:t>
            </a:r>
          </a:p>
          <a:p>
            <a:r>
              <a:rPr lang="en-US" sz="2000" dirty="0"/>
              <a:t>(989) 729-3482</a:t>
            </a:r>
          </a:p>
          <a:p>
            <a:endParaRPr lang="en-US" dirty="0">
              <a:solidFill>
                <a:schemeClr val="accent1"/>
              </a:solidFill>
            </a:endParaRPr>
          </a:p>
        </p:txBody>
      </p:sp>
      <p:sp>
        <p:nvSpPr>
          <p:cNvPr id="6" name="Rectangle 5">
            <a:extLst>
              <a:ext uri="{FF2B5EF4-FFF2-40B4-BE49-F238E27FC236}">
                <a16:creationId xmlns:a16="http://schemas.microsoft.com/office/drawing/2014/main" id="{E080DCAA-2042-4F67-8173-60D72D7B223D}"/>
              </a:ext>
            </a:extLst>
          </p:cNvPr>
          <p:cNvSpPr/>
          <p:nvPr/>
        </p:nvSpPr>
        <p:spPr>
          <a:xfrm>
            <a:off x="5921406" y="2380328"/>
            <a:ext cx="6096000" cy="2554545"/>
          </a:xfrm>
          <a:prstGeom prst="rect">
            <a:avLst/>
          </a:prstGeom>
        </p:spPr>
        <p:txBody>
          <a:bodyPr>
            <a:spAutoFit/>
          </a:bodyPr>
          <a:lstStyle/>
          <a:p>
            <a:r>
              <a:rPr lang="en-US" sz="3200" dirty="0"/>
              <a:t>OTA Classes start in Summer 1yr + 1yr including Level I Fieldwork</a:t>
            </a:r>
          </a:p>
          <a:p>
            <a:r>
              <a:rPr lang="en-US" sz="3200" dirty="0"/>
              <a:t> + Level II FW 16 weeks</a:t>
            </a:r>
          </a:p>
          <a:p>
            <a:endParaRPr lang="en-US" sz="3200" dirty="0"/>
          </a:p>
          <a:p>
            <a:r>
              <a:rPr lang="en-US" sz="3200" dirty="0"/>
              <a:t>24 students per class</a:t>
            </a:r>
          </a:p>
        </p:txBody>
      </p:sp>
    </p:spTree>
    <p:extLst>
      <p:ext uri="{BB962C8B-B14F-4D97-AF65-F5344CB8AC3E}">
        <p14:creationId xmlns:p14="http://schemas.microsoft.com/office/powerpoint/2010/main" val="2817929585"/>
      </p:ext>
    </p:extLst>
  </p:cSld>
  <p:clrMapOvr>
    <a:masterClrMapping/>
  </p:clrMapOvr>
  <mc:AlternateContent xmlns:mc="http://schemas.openxmlformats.org/markup-compatibility/2006">
    <mc:Choice xmlns:p14="http://schemas.microsoft.com/office/powerpoint/2010/main" Requires="p14">
      <p:transition spd="slow" p14:dur="2000" advClick="0" advTm="75280"/>
    </mc:Choice>
    <mc:Fallback>
      <p:transition spd="slow" advClick="0" advTm="752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3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38600" y="228601"/>
            <a:ext cx="4000500" cy="1685925"/>
          </a:xfrm>
          <a:prstGeom prst="rect">
            <a:avLst/>
          </a:prstGeom>
        </p:spPr>
      </p:pic>
      <p:sp>
        <p:nvSpPr>
          <p:cNvPr id="2" name="TextBox 1">
            <a:extLst>
              <a:ext uri="{FF2B5EF4-FFF2-40B4-BE49-F238E27FC236}">
                <a16:creationId xmlns:a16="http://schemas.microsoft.com/office/drawing/2014/main" id="{1DFDA45C-54DA-C04B-B4DC-EE6CF1C6E80B}"/>
              </a:ext>
            </a:extLst>
          </p:cNvPr>
          <p:cNvSpPr txBox="1"/>
          <p:nvPr/>
        </p:nvSpPr>
        <p:spPr>
          <a:xfrm>
            <a:off x="5324475" y="4724400"/>
            <a:ext cx="4800600" cy="1815882"/>
          </a:xfrm>
          <a:prstGeom prst="rect">
            <a:avLst/>
          </a:prstGeom>
          <a:noFill/>
        </p:spPr>
        <p:txBody>
          <a:bodyPr wrap="square" rtlCol="0">
            <a:spAutoFit/>
          </a:bodyPr>
          <a:lstStyle/>
          <a:p>
            <a:pPr algn="ctr">
              <a:buNone/>
            </a:pPr>
            <a:r>
              <a:rPr lang="en-US" dirty="0">
                <a:latin typeface="+mj-lt"/>
              </a:rPr>
              <a:t>Academic Fieldwork Coordinator:  </a:t>
            </a:r>
          </a:p>
          <a:p>
            <a:pPr algn="ctr">
              <a:buNone/>
            </a:pPr>
            <a:r>
              <a:rPr lang="en-US" sz="2400" dirty="0">
                <a:latin typeface="+mj-lt"/>
              </a:rPr>
              <a:t>Robin Pegg, MEd, COTA/L, ATP</a:t>
            </a:r>
          </a:p>
          <a:p>
            <a:pPr algn="ctr">
              <a:buNone/>
            </a:pPr>
            <a:r>
              <a:rPr lang="en-US" sz="2400" u="sng" dirty="0" err="1">
                <a:solidFill>
                  <a:schemeClr val="accent1"/>
                </a:solidFill>
                <a:latin typeface="+mj-lt"/>
              </a:rPr>
              <a:t>robinpegg@grcc.edu</a:t>
            </a:r>
            <a:r>
              <a:rPr lang="en-US" sz="2400" dirty="0">
                <a:solidFill>
                  <a:schemeClr val="accent1"/>
                </a:solidFill>
                <a:latin typeface="+mj-lt"/>
              </a:rPr>
              <a:t> </a:t>
            </a:r>
          </a:p>
          <a:p>
            <a:pPr algn="ctr">
              <a:buNone/>
            </a:pPr>
            <a:r>
              <a:rPr lang="en-US" sz="2400" dirty="0">
                <a:latin typeface="+mj-lt"/>
              </a:rPr>
              <a:t>(616)234-4344</a:t>
            </a:r>
          </a:p>
          <a:p>
            <a:endParaRPr lang="en-US" dirty="0"/>
          </a:p>
        </p:txBody>
      </p:sp>
      <p:sp>
        <p:nvSpPr>
          <p:cNvPr id="6" name="Content Placeholder 5">
            <a:extLst>
              <a:ext uri="{FF2B5EF4-FFF2-40B4-BE49-F238E27FC236}">
                <a16:creationId xmlns:a16="http://schemas.microsoft.com/office/drawing/2014/main" id="{6C808329-59EC-1D4A-AFC4-4007D5D644F8}"/>
              </a:ext>
            </a:extLst>
          </p:cNvPr>
          <p:cNvSpPr>
            <a:spLocks noGrp="1"/>
          </p:cNvSpPr>
          <p:nvPr>
            <p:ph sz="quarter" idx="1"/>
          </p:nvPr>
        </p:nvSpPr>
        <p:spPr>
          <a:xfrm>
            <a:off x="1790700" y="2001128"/>
            <a:ext cx="8610600" cy="1685925"/>
          </a:xfrm>
        </p:spPr>
        <p:txBody>
          <a:bodyPr/>
          <a:lstStyle/>
          <a:p>
            <a:r>
              <a:rPr lang="en-US" sz="2800" dirty="0">
                <a:latin typeface="+mj-lt"/>
              </a:rPr>
              <a:t>Admits 26-28 students each fall</a:t>
            </a:r>
          </a:p>
          <a:p>
            <a:pPr lvl="1"/>
            <a:r>
              <a:rPr lang="en-US" sz="2600" dirty="0">
                <a:latin typeface="+mj-lt"/>
              </a:rPr>
              <a:t>Level I Fieldwork in fall: 52-56 placements</a:t>
            </a:r>
          </a:p>
          <a:p>
            <a:pPr lvl="1"/>
            <a:r>
              <a:rPr lang="en-US" sz="2600" dirty="0">
                <a:latin typeface="+mj-lt"/>
              </a:rPr>
              <a:t>Level II Fieldwork in winter: 52-56 placements</a:t>
            </a:r>
          </a:p>
          <a:p>
            <a:endParaRPr lang="en-US" dirty="0"/>
          </a:p>
        </p:txBody>
      </p:sp>
      <p:pic>
        <p:nvPicPr>
          <p:cNvPr id="8" name="Picture 7" descr="A picture containing indoor, person, man, table&#10;&#10;Description automatically generated">
            <a:extLst>
              <a:ext uri="{FF2B5EF4-FFF2-40B4-BE49-F238E27FC236}">
                <a16:creationId xmlns:a16="http://schemas.microsoft.com/office/drawing/2014/main" id="{BC114011-2C8F-9A47-A4CC-B6926D57E0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90801" y="3773655"/>
            <a:ext cx="2170967" cy="2423119"/>
          </a:xfrm>
          <a:prstGeom prst="rect">
            <a:avLst/>
          </a:prstGeom>
          <a:solidFill>
            <a:srgbClr val="FFFFFF">
              <a:shade val="85000"/>
            </a:srgbClr>
          </a:solidFill>
          <a:ln w="57150" cap="sq">
            <a:solidFill>
              <a:schemeClr val="tx1">
                <a:lumMod val="85000"/>
                <a:lumOff val="15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3" name="Recorded Sound" descr="Recorded Sound">
            <a:hlinkClick r:id="" action="ppaction://media"/>
            <a:extLst>
              <a:ext uri="{FF2B5EF4-FFF2-40B4-BE49-F238E27FC236}">
                <a16:creationId xmlns:a16="http://schemas.microsoft.com/office/drawing/2014/main" id="{8ED4D9AD-5569-6D49-807D-615EF4D5798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281382" y="5623799"/>
            <a:ext cx="812800" cy="812800"/>
          </a:xfrm>
          <a:prstGeom prst="rect">
            <a:avLst/>
          </a:prstGeom>
        </p:spPr>
      </p:pic>
    </p:spTree>
    <p:extLst>
      <p:ext uri="{BB962C8B-B14F-4D97-AF65-F5344CB8AC3E}">
        <p14:creationId xmlns:p14="http://schemas.microsoft.com/office/powerpoint/2010/main" val="1760996335"/>
      </p:ext>
    </p:extLst>
  </p:cSld>
  <p:clrMapOvr>
    <a:masterClrMapping/>
  </p:clrMapOvr>
  <mc:AlternateContent xmlns:mc="http://schemas.openxmlformats.org/markup-compatibility/2006">
    <mc:Choice xmlns:p14="http://schemas.microsoft.com/office/powerpoint/2010/main" Requires="p14">
      <p:transition spd="slow" p14:dur="2000" advClick="0" advTm="90170"/>
    </mc:Choice>
    <mc:Fallback>
      <p:transition spd="slow" advClick="0" advTm="901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17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p:nvPr/>
        </p:nvSpPr>
        <p:spPr>
          <a:xfrm>
            <a:off x="384000" y="364067"/>
            <a:ext cx="11352000" cy="8180000"/>
          </a:xfrm>
          <a:prstGeom prst="rect">
            <a:avLst/>
          </a:prstGeom>
          <a:noFill/>
          <a:ln>
            <a:noFill/>
          </a:ln>
        </p:spPr>
        <p:txBody>
          <a:bodyPr spcFirstLastPara="1" wrap="square" lIns="121900" tIns="60933" rIns="121900" bIns="121900" anchor="b" anchorCtr="0">
            <a:noAutofit/>
          </a:bodyPr>
          <a:lstStyle/>
          <a:p>
            <a:br>
              <a:rPr lang="en" sz="4800">
                <a:solidFill>
                  <a:srgbClr val="04617B"/>
                </a:solidFill>
                <a:latin typeface="Libre Franklin"/>
                <a:ea typeface="Libre Franklin"/>
                <a:cs typeface="Libre Franklin"/>
                <a:sym typeface="Libre Franklin"/>
              </a:rPr>
            </a:br>
            <a:endParaRPr sz="4800">
              <a:solidFill>
                <a:srgbClr val="04617B"/>
              </a:solidFill>
              <a:latin typeface="Libre Franklin"/>
              <a:ea typeface="Libre Franklin"/>
              <a:cs typeface="Libre Franklin"/>
              <a:sym typeface="Libre Franklin"/>
            </a:endParaRPr>
          </a:p>
        </p:txBody>
      </p:sp>
      <p:sp>
        <p:nvSpPr>
          <p:cNvPr id="55" name="Google Shape;55;p13"/>
          <p:cNvSpPr txBox="1"/>
          <p:nvPr/>
        </p:nvSpPr>
        <p:spPr>
          <a:xfrm>
            <a:off x="384000" y="0"/>
            <a:ext cx="11555200" cy="6631200"/>
          </a:xfrm>
          <a:prstGeom prst="rect">
            <a:avLst/>
          </a:prstGeom>
          <a:noFill/>
          <a:ln>
            <a:noFill/>
          </a:ln>
        </p:spPr>
        <p:txBody>
          <a:bodyPr spcFirstLastPara="1" wrap="square" lIns="121900" tIns="60933" rIns="121900" bIns="121900" anchor="b" anchorCtr="0">
            <a:noAutofit/>
          </a:bodyPr>
          <a:lstStyle/>
          <a:p>
            <a:pPr>
              <a:lnSpc>
                <a:spcPct val="90000"/>
              </a:lnSpc>
            </a:pPr>
            <a:r>
              <a:rPr lang="en" sz="2400" dirty="0">
                <a:solidFill>
                  <a:schemeClr val="dk1"/>
                </a:solidFill>
                <a:latin typeface="Libre Baskerville"/>
                <a:ea typeface="Libre Baskerville"/>
                <a:cs typeface="Libre Baskerville"/>
                <a:sym typeface="Libre Baskerville"/>
              </a:rPr>
              <a:t>Pennie Wysocki, BS, COTAL</a:t>
            </a:r>
            <a:endParaRPr sz="2400" dirty="0">
              <a:solidFill>
                <a:schemeClr val="dk1"/>
              </a:solidFill>
              <a:latin typeface="Libre Baskerville"/>
              <a:ea typeface="Libre Baskerville"/>
              <a:cs typeface="Libre Baskerville"/>
              <a:sym typeface="Libre Baskerville"/>
            </a:endParaRPr>
          </a:p>
          <a:p>
            <a:pPr>
              <a:lnSpc>
                <a:spcPct val="90000"/>
              </a:lnSpc>
            </a:pPr>
            <a:r>
              <a:rPr lang="en" sz="2400" u="sng" dirty="0">
                <a:solidFill>
                  <a:srgbClr val="0070C0"/>
                </a:solidFill>
                <a:latin typeface="Libre Baskerville"/>
                <a:ea typeface="Libre Baskerville"/>
                <a:cs typeface="Libre Baskerville"/>
                <a:sym typeface="Libre Baskerville"/>
                <a:hlinkClick r:id="rId5">
                  <a:extLst>
                    <a:ext uri="{A12FA001-AC4F-418D-AE19-62706E023703}">
                      <ahyp:hlinkClr xmlns:ahyp="http://schemas.microsoft.com/office/drawing/2018/hyperlinkcolor" val="tx"/>
                    </a:ext>
                  </a:extLst>
                </a:hlinkClick>
              </a:rPr>
              <a:t>wysockip242@macomb.edu</a:t>
            </a:r>
            <a:endParaRPr sz="2400" dirty="0">
              <a:solidFill>
                <a:srgbClr val="0070C0"/>
              </a:solidFill>
              <a:latin typeface="Libre Baskerville"/>
              <a:ea typeface="Libre Baskerville"/>
              <a:cs typeface="Libre Baskerville"/>
              <a:sym typeface="Libre Baskerville"/>
            </a:endParaRPr>
          </a:p>
          <a:p>
            <a:pPr>
              <a:lnSpc>
                <a:spcPct val="90000"/>
              </a:lnSpc>
              <a:buClr>
                <a:schemeClr val="dk1"/>
              </a:buClr>
              <a:buSzPts val="1100"/>
            </a:pPr>
            <a:endParaRPr sz="2400" dirty="0">
              <a:solidFill>
                <a:schemeClr val="dk1"/>
              </a:solidFill>
              <a:latin typeface="Libre Baskerville"/>
              <a:ea typeface="Libre Baskerville"/>
              <a:cs typeface="Libre Baskerville"/>
              <a:sym typeface="Libre Baskerville"/>
            </a:endParaRPr>
          </a:p>
          <a:p>
            <a:pPr>
              <a:lnSpc>
                <a:spcPct val="90000"/>
              </a:lnSpc>
              <a:spcBef>
                <a:spcPts val="773"/>
              </a:spcBef>
              <a:buClr>
                <a:schemeClr val="dk1"/>
              </a:buClr>
              <a:buSzPts val="1100"/>
            </a:pPr>
            <a:r>
              <a:rPr lang="en" sz="2400" dirty="0">
                <a:solidFill>
                  <a:schemeClr val="dk1"/>
                </a:solidFill>
                <a:latin typeface="Libre Baskerville"/>
                <a:ea typeface="Libre Baskerville"/>
                <a:cs typeface="Libre Baskerville"/>
                <a:sym typeface="Libre Baskerville"/>
              </a:rPr>
              <a:t> </a:t>
            </a:r>
            <a:r>
              <a:rPr lang="en" sz="2000" dirty="0">
                <a:solidFill>
                  <a:schemeClr val="dk1"/>
                </a:solidFill>
                <a:latin typeface="Libre Baskerville"/>
                <a:ea typeface="Libre Baskerville"/>
                <a:cs typeface="Libre Baskerville"/>
                <a:sym typeface="Libre Baskerville"/>
              </a:rPr>
              <a:t>Level I Fieldwork - First Placement: Psychosocial/Mental Health Second Semester </a:t>
            </a:r>
            <a:endParaRPr sz="2000" dirty="0">
              <a:solidFill>
                <a:schemeClr val="dk1"/>
              </a:solidFill>
              <a:latin typeface="Libre Baskerville"/>
              <a:ea typeface="Libre Baskerville"/>
              <a:cs typeface="Libre Baskerville"/>
              <a:sym typeface="Libre Baskerville"/>
            </a:endParaRPr>
          </a:p>
          <a:p>
            <a:pPr marL="609585" indent="-431789">
              <a:lnSpc>
                <a:spcPct val="90000"/>
              </a:lnSpc>
              <a:spcBef>
                <a:spcPts val="773"/>
              </a:spcBef>
              <a:buClr>
                <a:srgbClr val="0F6FC6"/>
              </a:buClr>
              <a:buSzPts val="1500"/>
              <a:buFont typeface="Noto Sans Symbols"/>
              <a:buChar char="●"/>
            </a:pPr>
            <a:r>
              <a:rPr lang="en" sz="2000" dirty="0">
                <a:solidFill>
                  <a:schemeClr val="dk1"/>
                </a:solidFill>
                <a:latin typeface="Libre Baskerville"/>
                <a:ea typeface="Libre Baskerville"/>
                <a:cs typeface="Libre Baskerville"/>
                <a:sym typeface="Libre Baskerville"/>
              </a:rPr>
              <a:t>Placements  January to March - March to May or Summer</a:t>
            </a:r>
            <a:endParaRPr sz="2000" dirty="0">
              <a:solidFill>
                <a:schemeClr val="dk1"/>
              </a:solidFill>
              <a:latin typeface="Libre Baskerville"/>
              <a:ea typeface="Libre Baskerville"/>
              <a:cs typeface="Libre Baskerville"/>
              <a:sym typeface="Libre Baskerville"/>
            </a:endParaRPr>
          </a:p>
          <a:p>
            <a:pPr marL="609585" indent="-431789">
              <a:lnSpc>
                <a:spcPct val="90000"/>
              </a:lnSpc>
              <a:buClr>
                <a:srgbClr val="0F6FC6"/>
              </a:buClr>
              <a:buSzPts val="1500"/>
              <a:buFont typeface="Noto Sans Symbols"/>
              <a:buChar char="●"/>
            </a:pPr>
            <a:r>
              <a:rPr lang="en" sz="2000" dirty="0">
                <a:solidFill>
                  <a:schemeClr val="dk1"/>
                </a:solidFill>
                <a:latin typeface="Libre Baskerville"/>
                <a:ea typeface="Libre Baskerville"/>
                <a:cs typeface="Libre Baskerville"/>
                <a:sym typeface="Libre Baskerville"/>
              </a:rPr>
              <a:t>One day a week 8 hours X 8 weeks = 64 hours</a:t>
            </a:r>
            <a:endParaRPr sz="2000" dirty="0">
              <a:solidFill>
                <a:schemeClr val="dk1"/>
              </a:solidFill>
              <a:latin typeface="Libre Baskerville"/>
              <a:ea typeface="Libre Baskerville"/>
              <a:cs typeface="Libre Baskerville"/>
              <a:sym typeface="Libre Baskerville"/>
            </a:endParaRPr>
          </a:p>
          <a:p>
            <a:pPr marL="365751">
              <a:lnSpc>
                <a:spcPct val="90000"/>
              </a:lnSpc>
              <a:spcBef>
                <a:spcPts val="773"/>
              </a:spcBef>
              <a:buClr>
                <a:schemeClr val="dk1"/>
              </a:buClr>
              <a:buSzPts val="1100"/>
            </a:pPr>
            <a:endParaRPr sz="2000" dirty="0">
              <a:solidFill>
                <a:schemeClr val="dk1"/>
              </a:solidFill>
              <a:latin typeface="Libre Baskerville"/>
              <a:ea typeface="Libre Baskerville"/>
              <a:cs typeface="Libre Baskerville"/>
              <a:sym typeface="Libre Baskerville"/>
            </a:endParaRPr>
          </a:p>
          <a:p>
            <a:pPr>
              <a:lnSpc>
                <a:spcPct val="90000"/>
              </a:lnSpc>
              <a:spcBef>
                <a:spcPts val="773"/>
              </a:spcBef>
              <a:buClr>
                <a:schemeClr val="dk1"/>
              </a:buClr>
              <a:buSzPts val="1100"/>
            </a:pPr>
            <a:r>
              <a:rPr lang="en" sz="2000" dirty="0">
                <a:solidFill>
                  <a:schemeClr val="dk1"/>
                </a:solidFill>
                <a:latin typeface="Libre Baskerville"/>
                <a:ea typeface="Libre Baskerville"/>
                <a:cs typeface="Libre Baskerville"/>
                <a:sym typeface="Libre Baskerville"/>
              </a:rPr>
              <a:t> Level I Fieldwork - Second Placement: Physical Dysfunction Third Semester</a:t>
            </a:r>
            <a:endParaRPr sz="2000" dirty="0">
              <a:solidFill>
                <a:schemeClr val="dk1"/>
              </a:solidFill>
              <a:latin typeface="Libre Baskerville"/>
              <a:ea typeface="Libre Baskerville"/>
              <a:cs typeface="Libre Baskerville"/>
              <a:sym typeface="Libre Baskerville"/>
            </a:endParaRPr>
          </a:p>
          <a:p>
            <a:pPr marL="609585" indent="-431789">
              <a:lnSpc>
                <a:spcPct val="90000"/>
              </a:lnSpc>
              <a:spcBef>
                <a:spcPts val="773"/>
              </a:spcBef>
              <a:buClr>
                <a:srgbClr val="0F6FC6"/>
              </a:buClr>
              <a:buSzPts val="1500"/>
              <a:buFont typeface="Noto Sans Symbols"/>
              <a:buChar char="●"/>
            </a:pPr>
            <a:r>
              <a:rPr lang="en" sz="2000" dirty="0">
                <a:solidFill>
                  <a:schemeClr val="dk1"/>
                </a:solidFill>
                <a:latin typeface="Libre Baskerville"/>
                <a:ea typeface="Libre Baskerville"/>
                <a:cs typeface="Libre Baskerville"/>
                <a:sym typeface="Libre Baskerville"/>
              </a:rPr>
              <a:t>Placements August to October - October to December</a:t>
            </a:r>
            <a:endParaRPr sz="2000" dirty="0">
              <a:solidFill>
                <a:schemeClr val="dk1"/>
              </a:solidFill>
              <a:latin typeface="Libre Baskerville"/>
              <a:ea typeface="Libre Baskerville"/>
              <a:cs typeface="Libre Baskerville"/>
              <a:sym typeface="Libre Baskerville"/>
            </a:endParaRPr>
          </a:p>
          <a:p>
            <a:pPr marL="609585" indent="-431789">
              <a:lnSpc>
                <a:spcPct val="90000"/>
              </a:lnSpc>
              <a:buClr>
                <a:srgbClr val="0F6FC6"/>
              </a:buClr>
              <a:buSzPts val="1500"/>
              <a:buFont typeface="Noto Sans Symbols"/>
              <a:buChar char="●"/>
            </a:pPr>
            <a:r>
              <a:rPr lang="en" sz="2000" dirty="0">
                <a:solidFill>
                  <a:schemeClr val="dk1"/>
                </a:solidFill>
                <a:latin typeface="Libre Baskerville"/>
                <a:ea typeface="Libre Baskerville"/>
                <a:cs typeface="Libre Baskerville"/>
                <a:sym typeface="Libre Baskerville"/>
              </a:rPr>
              <a:t>One day a week 8 hours X 8 weeks = 64 hours</a:t>
            </a:r>
            <a:endParaRPr sz="2000" dirty="0">
              <a:solidFill>
                <a:schemeClr val="dk1"/>
              </a:solidFill>
              <a:latin typeface="Libre Baskerville"/>
              <a:ea typeface="Libre Baskerville"/>
              <a:cs typeface="Libre Baskerville"/>
              <a:sym typeface="Libre Baskerville"/>
            </a:endParaRPr>
          </a:p>
          <a:p>
            <a:pPr marL="365751">
              <a:lnSpc>
                <a:spcPct val="90000"/>
              </a:lnSpc>
              <a:spcBef>
                <a:spcPts val="773"/>
              </a:spcBef>
              <a:buClr>
                <a:schemeClr val="dk1"/>
              </a:buClr>
              <a:buSzPts val="1100"/>
            </a:pPr>
            <a:endParaRPr sz="2000" dirty="0">
              <a:solidFill>
                <a:schemeClr val="dk1"/>
              </a:solidFill>
              <a:latin typeface="Libre Baskerville"/>
              <a:ea typeface="Libre Baskerville"/>
              <a:cs typeface="Libre Baskerville"/>
              <a:sym typeface="Libre Baskerville"/>
            </a:endParaRPr>
          </a:p>
          <a:p>
            <a:pPr>
              <a:lnSpc>
                <a:spcPct val="90000"/>
              </a:lnSpc>
              <a:spcBef>
                <a:spcPts val="773"/>
              </a:spcBef>
              <a:buClr>
                <a:schemeClr val="dk1"/>
              </a:buClr>
              <a:buSzPts val="1100"/>
            </a:pPr>
            <a:r>
              <a:rPr lang="en" sz="2000" dirty="0">
                <a:solidFill>
                  <a:schemeClr val="dk1"/>
                </a:solidFill>
                <a:latin typeface="Libre Baskerville"/>
                <a:ea typeface="Libre Baskerville"/>
                <a:cs typeface="Libre Baskerville"/>
                <a:sym typeface="Libre Baskerville"/>
              </a:rPr>
              <a:t>Level II Fieldwork - Fourth Semester</a:t>
            </a:r>
            <a:endParaRPr sz="2000" dirty="0">
              <a:solidFill>
                <a:schemeClr val="dk1"/>
              </a:solidFill>
              <a:latin typeface="Libre Baskerville"/>
              <a:ea typeface="Libre Baskerville"/>
              <a:cs typeface="Libre Baskerville"/>
              <a:sym typeface="Libre Baskerville"/>
            </a:endParaRPr>
          </a:p>
          <a:p>
            <a:pPr marL="609585" indent="-431789">
              <a:lnSpc>
                <a:spcPct val="90000"/>
              </a:lnSpc>
              <a:spcBef>
                <a:spcPts val="773"/>
              </a:spcBef>
              <a:buClr>
                <a:srgbClr val="0F6FC6"/>
              </a:buClr>
              <a:buSzPts val="1500"/>
              <a:buFont typeface="Noto Sans Symbols"/>
              <a:buChar char="●"/>
            </a:pPr>
            <a:r>
              <a:rPr lang="en" sz="2000" dirty="0">
                <a:solidFill>
                  <a:schemeClr val="dk1"/>
                </a:solidFill>
                <a:latin typeface="Libre Baskerville"/>
                <a:ea typeface="Libre Baskerville"/>
                <a:cs typeface="Libre Baskerville"/>
                <a:sym typeface="Libre Baskerville"/>
              </a:rPr>
              <a:t>Placements January to March - March to May</a:t>
            </a:r>
            <a:endParaRPr sz="2000" dirty="0">
              <a:solidFill>
                <a:schemeClr val="dk1"/>
              </a:solidFill>
              <a:latin typeface="Libre Baskerville"/>
              <a:ea typeface="Libre Baskerville"/>
              <a:cs typeface="Libre Baskerville"/>
              <a:sym typeface="Libre Baskerville"/>
            </a:endParaRPr>
          </a:p>
          <a:p>
            <a:pPr>
              <a:lnSpc>
                <a:spcPct val="90000"/>
              </a:lnSpc>
              <a:buClr>
                <a:schemeClr val="dk1"/>
              </a:buClr>
              <a:buSzPts val="2044"/>
            </a:pPr>
            <a:endParaRPr sz="3467" dirty="0">
              <a:solidFill>
                <a:schemeClr val="dk1"/>
              </a:solidFill>
              <a:latin typeface="Libre Baskerville"/>
              <a:ea typeface="Libre Baskerville"/>
              <a:cs typeface="Libre Baskerville"/>
              <a:sym typeface="Libre Baskerville"/>
            </a:endParaRPr>
          </a:p>
          <a:p>
            <a:pPr>
              <a:lnSpc>
                <a:spcPct val="90000"/>
              </a:lnSpc>
              <a:spcBef>
                <a:spcPts val="773"/>
              </a:spcBef>
            </a:pPr>
            <a:r>
              <a:rPr lang="en" sz="3207" dirty="0">
                <a:solidFill>
                  <a:schemeClr val="dk1"/>
                </a:solidFill>
                <a:latin typeface="Libre Baskerville"/>
                <a:ea typeface="Libre Baskerville"/>
                <a:cs typeface="Libre Baskerville"/>
                <a:sym typeface="Libre Baskerville"/>
              </a:rPr>
              <a:t> </a:t>
            </a:r>
            <a:endParaRPr sz="2333" dirty="0">
              <a:solidFill>
                <a:schemeClr val="dk1"/>
              </a:solidFill>
              <a:latin typeface="Libre Baskerville"/>
              <a:ea typeface="Libre Baskerville"/>
              <a:cs typeface="Libre Baskerville"/>
              <a:sym typeface="Libre Baskerville"/>
            </a:endParaRPr>
          </a:p>
        </p:txBody>
      </p:sp>
      <p:pic>
        <p:nvPicPr>
          <p:cNvPr id="56" name="Google Shape;56;p13" descr="C:\Users\Netzel\Documents\backup home\Pictures\logo.gif"/>
          <p:cNvPicPr preferRelativeResize="0"/>
          <p:nvPr/>
        </p:nvPicPr>
        <p:blipFill rotWithShape="1">
          <a:blip r:embed="rId6">
            <a:alphaModFix/>
          </a:blip>
          <a:srcRect/>
          <a:stretch/>
        </p:blipFill>
        <p:spPr>
          <a:xfrm>
            <a:off x="4036466" y="158891"/>
            <a:ext cx="4250267" cy="713167"/>
          </a:xfrm>
          <a:prstGeom prst="rect">
            <a:avLst/>
          </a:prstGeom>
          <a:noFill/>
          <a:ln>
            <a:noFill/>
          </a:ln>
        </p:spPr>
      </p:pic>
      <p:pic>
        <p:nvPicPr>
          <p:cNvPr id="57" name="Google Shape;57;p13" descr="H:\DCIM\100CANON\IMG_0782.JPG"/>
          <p:cNvPicPr preferRelativeResize="0"/>
          <p:nvPr/>
        </p:nvPicPr>
        <p:blipFill rotWithShape="1">
          <a:blip r:embed="rId7">
            <a:alphaModFix/>
          </a:blip>
          <a:srcRect/>
          <a:stretch/>
        </p:blipFill>
        <p:spPr>
          <a:xfrm>
            <a:off x="8493000" y="4223666"/>
            <a:ext cx="2953933" cy="2058935"/>
          </a:xfrm>
          <a:prstGeom prst="rect">
            <a:avLst/>
          </a:prstGeom>
          <a:noFill/>
          <a:ln>
            <a:noFill/>
          </a:ln>
        </p:spPr>
      </p:pic>
      <p:pic>
        <p:nvPicPr>
          <p:cNvPr id="2" name="Audio 1">
            <a:hlinkClick r:id="" action="ppaction://media"/>
            <a:extLst>
              <a:ext uri="{FF2B5EF4-FFF2-40B4-BE49-F238E27FC236}">
                <a16:creationId xmlns:a16="http://schemas.microsoft.com/office/drawing/2014/main" id="{328B9CEF-E36E-4674-BF1B-39867EA08CD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46933" y="6112933"/>
            <a:ext cx="541867" cy="54186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advTm="44991"/>
    </mc:Choice>
    <mc:Fallback>
      <p:transition spd="slow" advClick="0" advTm="449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161" name="Google Shape;161;p20"/>
          <p:cNvPicPr preferRelativeResize="0"/>
          <p:nvPr/>
        </p:nvPicPr>
        <p:blipFill rotWithShape="1">
          <a:blip r:embed="rId5">
            <a:alphaModFix/>
          </a:blip>
          <a:srcRect/>
          <a:stretch/>
        </p:blipFill>
        <p:spPr>
          <a:xfrm>
            <a:off x="1752600" y="228611"/>
            <a:ext cx="2057400" cy="1904999"/>
          </a:xfrm>
          <a:prstGeom prst="rect">
            <a:avLst/>
          </a:prstGeom>
          <a:noFill/>
          <a:ln>
            <a:noFill/>
          </a:ln>
        </p:spPr>
      </p:pic>
      <p:sp>
        <p:nvSpPr>
          <p:cNvPr id="158" name="Google Shape;158;p20"/>
          <p:cNvSpPr txBox="1">
            <a:spLocks noGrp="1"/>
          </p:cNvSpPr>
          <p:nvPr>
            <p:ph type="title"/>
          </p:nvPr>
        </p:nvSpPr>
        <p:spPr>
          <a:xfrm>
            <a:off x="2209800" y="442782"/>
            <a:ext cx="7772400" cy="1143000"/>
          </a:xfrm>
          <a:prstGeom prst="rect">
            <a:avLst/>
          </a:prstGeom>
          <a:noFill/>
          <a:ln>
            <a:noFill/>
          </a:ln>
        </p:spPr>
        <p:txBody>
          <a:bodyPr spcFirstLastPara="1" wrap="square" lIns="91425" tIns="45700" rIns="91425" bIns="91425" anchor="b" anchorCtr="0">
            <a:noAutofit/>
          </a:bodyPr>
          <a:lstStyle/>
          <a:p>
            <a:pPr>
              <a:spcBef>
                <a:spcPts val="0"/>
              </a:spcBef>
              <a:buClr>
                <a:schemeClr val="dk2"/>
              </a:buClr>
              <a:buSzPts val="4000"/>
            </a:pPr>
            <a:r>
              <a:rPr lang="en-US" dirty="0"/>
              <a:t>              Mott Community College </a:t>
            </a:r>
            <a:endParaRPr dirty="0"/>
          </a:p>
        </p:txBody>
      </p:sp>
      <p:sp>
        <p:nvSpPr>
          <p:cNvPr id="159" name="Google Shape;159;p20"/>
          <p:cNvSpPr txBox="1">
            <a:spLocks noGrp="1"/>
          </p:cNvSpPr>
          <p:nvPr>
            <p:ph type="body" idx="1"/>
          </p:nvPr>
        </p:nvSpPr>
        <p:spPr>
          <a:xfrm>
            <a:off x="2160533" y="1417638"/>
            <a:ext cx="3749100" cy="5105400"/>
          </a:xfrm>
          <a:prstGeom prst="rect">
            <a:avLst/>
          </a:prstGeom>
          <a:noFill/>
          <a:ln>
            <a:noFill/>
          </a:ln>
        </p:spPr>
        <p:txBody>
          <a:bodyPr spcFirstLastPara="1" vert="horz" wrap="square" lIns="91425" tIns="45700" rIns="91425" bIns="45700" anchor="t" anchorCtr="0">
            <a:noAutofit/>
          </a:bodyPr>
          <a:lstStyle/>
          <a:p>
            <a:pPr>
              <a:spcBef>
                <a:spcPts val="0"/>
              </a:spcBef>
              <a:buSzPts val="2044"/>
              <a:buNone/>
            </a:pPr>
            <a:endParaRPr sz="2405" dirty="0"/>
          </a:p>
          <a:p>
            <a:pPr>
              <a:buSzPts val="1887"/>
              <a:buNone/>
            </a:pPr>
            <a:r>
              <a:rPr lang="en-US" sz="2220" dirty="0"/>
              <a:t>	</a:t>
            </a:r>
            <a:r>
              <a:rPr lang="en-US" sz="2590" dirty="0"/>
              <a:t>Anne Crites, OTRL</a:t>
            </a:r>
            <a:endParaRPr dirty="0"/>
          </a:p>
          <a:p>
            <a:pPr>
              <a:buSzPts val="1887"/>
              <a:buNone/>
            </a:pPr>
            <a:r>
              <a:rPr lang="en-US" sz="2220" dirty="0"/>
              <a:t>	</a:t>
            </a:r>
            <a:r>
              <a:rPr lang="en-US" sz="2035" dirty="0"/>
              <a:t>Academic Fieldwork Coordinator</a:t>
            </a:r>
            <a:endParaRPr dirty="0"/>
          </a:p>
          <a:p>
            <a:pPr marL="320040" lvl="1" indent="0">
              <a:buSzPts val="1887"/>
              <a:buNone/>
            </a:pPr>
            <a:r>
              <a:rPr lang="en-US" sz="2220" u="sng" dirty="0">
                <a:solidFill>
                  <a:schemeClr val="accent1"/>
                </a:solidFill>
              </a:rPr>
              <a:t>anne.crites@mcc.edu </a:t>
            </a:r>
            <a:endParaRPr dirty="0"/>
          </a:p>
          <a:p>
            <a:pPr marL="320040" lvl="1" indent="0">
              <a:buSzPts val="1887"/>
              <a:buNone/>
            </a:pPr>
            <a:r>
              <a:rPr lang="en-US" sz="2220" dirty="0"/>
              <a:t>(810) 762-5020</a:t>
            </a:r>
            <a:endParaRPr dirty="0"/>
          </a:p>
          <a:p>
            <a:pPr lvl="1">
              <a:buSzPts val="1887"/>
              <a:buNone/>
            </a:pPr>
            <a:endParaRPr sz="2220" dirty="0"/>
          </a:p>
          <a:p>
            <a:pPr lvl="1">
              <a:buSzPts val="2202"/>
              <a:buNone/>
            </a:pPr>
            <a:r>
              <a:rPr lang="en-US" sz="2590" u="sng" dirty="0"/>
              <a:t>Southern Lakes</a:t>
            </a:r>
          </a:p>
          <a:p>
            <a:pPr lvl="1">
              <a:buSzPts val="2202"/>
              <a:buNone/>
            </a:pPr>
            <a:r>
              <a:rPr lang="en-US" sz="2590" u="sng" dirty="0"/>
              <a:t>Branch Campus</a:t>
            </a:r>
            <a:endParaRPr dirty="0"/>
          </a:p>
          <a:p>
            <a:pPr lvl="1">
              <a:buSzPts val="1887"/>
              <a:buChar char="⚫"/>
            </a:pPr>
            <a:r>
              <a:rPr lang="en-US" sz="2000" dirty="0"/>
              <a:t>2100 W. Thompson Road</a:t>
            </a:r>
            <a:endParaRPr sz="2000" dirty="0"/>
          </a:p>
          <a:p>
            <a:pPr lvl="1">
              <a:buSzPts val="1887"/>
              <a:buChar char="⚫"/>
            </a:pPr>
            <a:r>
              <a:rPr lang="en-US" sz="2000" dirty="0"/>
              <a:t>Fenton, MI 48430</a:t>
            </a:r>
            <a:endParaRPr sz="2000" dirty="0"/>
          </a:p>
        </p:txBody>
      </p:sp>
      <p:sp>
        <p:nvSpPr>
          <p:cNvPr id="160" name="Google Shape;160;p20"/>
          <p:cNvSpPr txBox="1">
            <a:spLocks noGrp="1"/>
          </p:cNvSpPr>
          <p:nvPr>
            <p:ph type="body" idx="2"/>
          </p:nvPr>
        </p:nvSpPr>
        <p:spPr>
          <a:xfrm>
            <a:off x="6324601" y="1822084"/>
            <a:ext cx="3749100" cy="5238300"/>
          </a:xfrm>
          <a:prstGeom prst="rect">
            <a:avLst/>
          </a:prstGeom>
          <a:noFill/>
          <a:ln>
            <a:noFill/>
          </a:ln>
        </p:spPr>
        <p:txBody>
          <a:bodyPr spcFirstLastPara="1" vert="horz" wrap="square" lIns="91425" tIns="45700" rIns="91425" bIns="45700" anchor="t" anchorCtr="0">
            <a:noAutofit/>
          </a:bodyPr>
          <a:lstStyle/>
          <a:p>
            <a:pPr>
              <a:spcBef>
                <a:spcPts val="0"/>
              </a:spcBef>
              <a:buSzPts val="2044"/>
              <a:buChar char="⚫"/>
            </a:pPr>
            <a:r>
              <a:rPr lang="en-US" sz="2000" dirty="0"/>
              <a:t>24 Student  Fall Admission</a:t>
            </a:r>
            <a:endParaRPr sz="2000" dirty="0"/>
          </a:p>
          <a:p>
            <a:pPr>
              <a:buSzPts val="2044"/>
              <a:buChar char="⚫"/>
            </a:pPr>
            <a:r>
              <a:rPr lang="en-US" sz="2000" dirty="0"/>
              <a:t>2 Full-time Faculty, 6 Adjunct Faculty</a:t>
            </a:r>
          </a:p>
          <a:p>
            <a:pPr marL="0" indent="0">
              <a:buSzPts val="2044"/>
              <a:buNone/>
            </a:pPr>
            <a:endParaRPr sz="2000" dirty="0"/>
          </a:p>
          <a:p>
            <a:pPr>
              <a:buSzPts val="2044"/>
              <a:buChar char="⚫"/>
            </a:pPr>
            <a:r>
              <a:rPr lang="en-US" sz="2000" u="sng" dirty="0"/>
              <a:t>Level I FW=116 hours</a:t>
            </a:r>
            <a:endParaRPr sz="2000" dirty="0"/>
          </a:p>
          <a:p>
            <a:pPr lvl="1">
              <a:buSzPts val="1887"/>
              <a:buChar char="⚫"/>
            </a:pPr>
            <a:r>
              <a:rPr lang="en-US" sz="1800" u="sng" dirty="0"/>
              <a:t>Peds</a:t>
            </a:r>
            <a:r>
              <a:rPr lang="en-US" sz="1800" dirty="0"/>
              <a:t>-1day/</a:t>
            </a:r>
            <a:r>
              <a:rPr lang="en-US" sz="1800" dirty="0" err="1"/>
              <a:t>wk</a:t>
            </a:r>
            <a:r>
              <a:rPr lang="en-US" sz="1800" dirty="0"/>
              <a:t> x 6wks=36</a:t>
            </a:r>
            <a:endParaRPr sz="1800" dirty="0"/>
          </a:p>
          <a:p>
            <a:pPr lvl="1">
              <a:buSzPts val="1887"/>
              <a:buChar char="⚫"/>
            </a:pPr>
            <a:r>
              <a:rPr lang="en-US" sz="1800" dirty="0"/>
              <a:t>Jan-Feb or March-April</a:t>
            </a:r>
            <a:endParaRPr sz="1800" dirty="0"/>
          </a:p>
          <a:p>
            <a:pPr lvl="1">
              <a:buSzPts val="1887"/>
              <a:buChar char="⚫"/>
            </a:pPr>
            <a:r>
              <a:rPr lang="en-US" sz="1800" u="sng" dirty="0"/>
              <a:t>Adults</a:t>
            </a:r>
            <a:r>
              <a:rPr lang="en-US" sz="1800" dirty="0"/>
              <a:t>-2wks x 40hrs=80</a:t>
            </a:r>
            <a:endParaRPr sz="1800" dirty="0"/>
          </a:p>
          <a:p>
            <a:pPr lvl="1">
              <a:buSzPts val="1887"/>
              <a:buChar char="⚫"/>
            </a:pPr>
            <a:r>
              <a:rPr lang="en-US" sz="1800" dirty="0"/>
              <a:t>Late March/Early April</a:t>
            </a:r>
          </a:p>
          <a:p>
            <a:pPr lvl="1">
              <a:buSzPts val="1887"/>
              <a:buChar char="⚫"/>
            </a:pPr>
            <a:r>
              <a:rPr lang="en-US" sz="1800" dirty="0"/>
              <a:t>Summer Camp Optional</a:t>
            </a:r>
            <a:endParaRPr sz="1800" dirty="0"/>
          </a:p>
          <a:p>
            <a:pPr>
              <a:buSzPts val="2044"/>
              <a:buChar char="⚫"/>
            </a:pPr>
            <a:r>
              <a:rPr lang="en-US" sz="2000" u="sng" dirty="0"/>
              <a:t>Level II FW=8wks</a:t>
            </a:r>
            <a:endParaRPr sz="2000" dirty="0"/>
          </a:p>
          <a:p>
            <a:pPr lvl="1">
              <a:buSzPts val="1887"/>
              <a:buChar char="⚫"/>
            </a:pPr>
            <a:r>
              <a:rPr lang="en-US" sz="1800" dirty="0"/>
              <a:t>May/June, July/Aug, Sept/Oct</a:t>
            </a:r>
            <a:endParaRPr sz="1800" dirty="0"/>
          </a:p>
        </p:txBody>
      </p:sp>
      <p:pic>
        <p:nvPicPr>
          <p:cNvPr id="2" name="Recorded Sound">
            <a:hlinkClick r:id="" action="ppaction://media"/>
            <a:extLst>
              <a:ext uri="{FF2B5EF4-FFF2-40B4-BE49-F238E27FC236}">
                <a16:creationId xmlns:a16="http://schemas.microsoft.com/office/drawing/2014/main" id="{07811ADD-F173-422F-A60D-16D8075F937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79069" y="5805618"/>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advTm="171850"/>
    </mc:Choice>
    <mc:Fallback>
      <p:transition spd="slow" advClick="0" advTm="1718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18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Michigan OT Programs</a:t>
            </a:r>
          </a:p>
        </p:txBody>
      </p:sp>
      <p:grpSp>
        <p:nvGrpSpPr>
          <p:cNvPr id="6" name="Group 3"/>
          <p:cNvGrpSpPr>
            <a:grpSpLocks/>
          </p:cNvGrpSpPr>
          <p:nvPr/>
        </p:nvGrpSpPr>
        <p:grpSpPr bwMode="auto">
          <a:xfrm>
            <a:off x="3886206" y="3657600"/>
            <a:ext cx="4573229" cy="2647950"/>
            <a:chOff x="108768588" y="111621787"/>
            <a:chExt cx="6386751" cy="4382814"/>
          </a:xfrm>
        </p:grpSpPr>
        <p:sp>
          <p:nvSpPr>
            <p:cNvPr id="7" name="Rectangle 4" hidden="1"/>
            <p:cNvSpPr>
              <a:spLocks noChangeArrowheads="1" noChangeShapeType="1"/>
            </p:cNvSpPr>
            <p:nvPr/>
          </p:nvSpPr>
          <p:spPr bwMode="auto">
            <a:xfrm>
              <a:off x="110045591" y="111747906"/>
              <a:ext cx="4629150" cy="2743200"/>
            </a:xfrm>
            <a:prstGeom prst="rect">
              <a:avLst/>
            </a:prstGeom>
            <a:solidFill>
              <a:srgbClr val="FFFFFF"/>
            </a:solidFill>
            <a:ln w="9525" algn="ctr">
              <a:noFill/>
              <a:round/>
              <a:headEnd/>
              <a:tailEnd/>
            </a:ln>
            <a:effectLst/>
          </p:spPr>
          <p:txBody>
            <a:bodyPr vert="horz" wrap="square" lIns="36576" tIns="36576" rIns="36576" bIns="36576" numCol="1" anchor="t" anchorCtr="0" compatLnSpc="1">
              <a:prstTxWarp prst="textNoShape">
                <a:avLst/>
              </a:prstTxWarp>
            </a:bodyPr>
            <a:lstStyle/>
            <a:p>
              <a:endParaRPr lang="en-US"/>
            </a:p>
          </p:txBody>
        </p:sp>
        <p:pic>
          <p:nvPicPr>
            <p:cNvPr id="8" name="Picture 5" descr="j0101856"/>
            <p:cNvPicPr>
              <a:picLocks noChangeAspect="1" noChangeArrowheads="1" noChangeShapeType="1"/>
            </p:cNvPicPr>
            <p:nvPr/>
          </p:nvPicPr>
          <p:blipFill>
            <a:blip r:embed="rId4" cstate="print"/>
            <a:srcRect/>
            <a:stretch>
              <a:fillRect/>
            </a:stretch>
          </p:blipFill>
          <p:spPr bwMode="auto">
            <a:xfrm>
              <a:off x="108768588" y="111621787"/>
              <a:ext cx="6386751" cy="4382814"/>
            </a:xfrm>
            <a:prstGeom prst="rect">
              <a:avLst/>
            </a:prstGeom>
            <a:noFill/>
            <a:ln w="0" algn="in">
              <a:noFill/>
              <a:miter lim="800000"/>
              <a:headEnd/>
              <a:tailEnd/>
            </a:ln>
            <a:effectLst/>
          </p:spPr>
        </p:pic>
      </p:grpSp>
      <p:pic>
        <p:nvPicPr>
          <p:cNvPr id="2" name="Audio 1">
            <a:hlinkClick r:id="" action="ppaction://media"/>
            <a:extLst>
              <a:ext uri="{FF2B5EF4-FFF2-40B4-BE49-F238E27FC236}">
                <a16:creationId xmlns:a16="http://schemas.microsoft.com/office/drawing/2014/main" id="{762C18AD-B436-47B1-A702-C328788F0F8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advTm="7023"/>
    </mc:Choice>
    <mc:Fallback>
      <p:transition spd="slow" advClick="0" advTm="70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Baker College</a:t>
            </a:r>
            <a:br>
              <a:rPr lang="en-US" dirty="0"/>
            </a:br>
            <a:r>
              <a:rPr lang="en-US" dirty="0"/>
              <a:t>Flint/Auburn Hills</a:t>
            </a:r>
          </a:p>
        </p:txBody>
      </p:sp>
      <p:sp>
        <p:nvSpPr>
          <p:cNvPr id="6" name="Text Placeholder 5"/>
          <p:cNvSpPr>
            <a:spLocks noGrp="1"/>
          </p:cNvSpPr>
          <p:nvPr>
            <p:ph type="body" idx="2"/>
          </p:nvPr>
        </p:nvSpPr>
        <p:spPr>
          <a:xfrm>
            <a:off x="1676400" y="1600200"/>
            <a:ext cx="3581400" cy="4648200"/>
          </a:xfrm>
        </p:spPr>
        <p:txBody>
          <a:bodyPr>
            <a:normAutofit/>
          </a:bodyPr>
          <a:lstStyle/>
          <a:p>
            <a:pPr algn="ctr">
              <a:spcBef>
                <a:spcPts val="0"/>
              </a:spcBef>
              <a:buClrTx/>
              <a:buSzTx/>
            </a:pPr>
            <a:r>
              <a:rPr lang="en-US" sz="2400" dirty="0">
                <a:solidFill>
                  <a:prstClr val="black"/>
                </a:solidFill>
                <a:latin typeface="Arial" panose="020B0604020202020204" pitchFamily="34" charset="0"/>
                <a:cs typeface="Arial" panose="020B0604020202020204" pitchFamily="34" charset="0"/>
              </a:rPr>
              <a:t>Fall 2020 MSOT Program moves to Auburn Hills Campus</a:t>
            </a:r>
          </a:p>
          <a:p>
            <a:pPr>
              <a:spcBef>
                <a:spcPts val="0"/>
              </a:spcBef>
              <a:buClrTx/>
              <a:buSzTx/>
            </a:pPr>
            <a:endParaRPr lang="en-US" sz="2400" dirty="0">
              <a:solidFill>
                <a:prstClr val="black"/>
              </a:solidFill>
              <a:latin typeface="Arial" panose="020B0604020202020204" pitchFamily="34" charset="0"/>
              <a:cs typeface="Arial" panose="020B0604020202020204" pitchFamily="34" charset="0"/>
            </a:endParaRPr>
          </a:p>
          <a:p>
            <a:pPr>
              <a:spcBef>
                <a:spcPts val="0"/>
              </a:spcBef>
              <a:buClrTx/>
              <a:buSzTx/>
            </a:pPr>
            <a:endParaRPr lang="en-US" sz="2400" dirty="0">
              <a:solidFill>
                <a:prstClr val="black"/>
              </a:solidFill>
            </a:endParaRPr>
          </a:p>
          <a:p>
            <a:pPr algn="ctr"/>
            <a:r>
              <a:rPr lang="en-US" sz="2000" dirty="0">
                <a:latin typeface="Arial" panose="020B0604020202020204" pitchFamily="34" charset="0"/>
                <a:cs typeface="Arial" panose="020B0604020202020204" pitchFamily="34" charset="0"/>
              </a:rPr>
              <a:t>Academic Fieldwork Coordinator</a:t>
            </a:r>
          </a:p>
          <a:p>
            <a:pPr algn="ctr"/>
            <a:r>
              <a:rPr lang="en-US" sz="2000" dirty="0">
                <a:latin typeface="Arial" panose="020B0604020202020204" pitchFamily="34" charset="0"/>
                <a:cs typeface="Arial" panose="020B0604020202020204" pitchFamily="34" charset="0"/>
              </a:rPr>
              <a:t>Annette Horton, MOT, OTRL</a:t>
            </a:r>
          </a:p>
          <a:p>
            <a:pPr algn="ctr"/>
            <a:r>
              <a:rPr lang="en-US" sz="2000" dirty="0">
                <a:latin typeface="Arial" panose="020B0604020202020204" pitchFamily="34" charset="0"/>
                <a:cs typeface="Arial" panose="020B0604020202020204" pitchFamily="34" charset="0"/>
              </a:rPr>
              <a:t>annette.horton@baker.edu</a:t>
            </a:r>
          </a:p>
          <a:p>
            <a:pPr algn="ctr"/>
            <a:r>
              <a:rPr lang="en-US" sz="2000" dirty="0">
                <a:latin typeface="Arial" panose="020B0604020202020204" pitchFamily="34" charset="0"/>
                <a:cs typeface="Arial" panose="020B0604020202020204" pitchFamily="34" charset="0"/>
              </a:rPr>
              <a:t>810-766-2221</a:t>
            </a:r>
          </a:p>
        </p:txBody>
      </p:sp>
      <p:sp>
        <p:nvSpPr>
          <p:cNvPr id="5" name="Content Placeholder 4"/>
          <p:cNvSpPr>
            <a:spLocks noGrp="1"/>
          </p:cNvSpPr>
          <p:nvPr>
            <p:ph sz="quarter" idx="1"/>
          </p:nvPr>
        </p:nvSpPr>
        <p:spPr>
          <a:xfrm>
            <a:off x="5257800" y="1600200"/>
            <a:ext cx="4953000" cy="4876800"/>
          </a:xfrm>
        </p:spPr>
        <p:txBody>
          <a:bodyPr>
            <a:normAutofit fontScale="92500" lnSpcReduction="20000"/>
          </a:bodyPr>
          <a:lstStyle/>
          <a:p>
            <a:r>
              <a:rPr lang="en-US" dirty="0"/>
              <a:t>MSOT Program</a:t>
            </a:r>
          </a:p>
          <a:p>
            <a:r>
              <a:rPr lang="en-US" dirty="0"/>
              <a:t>Admit 40 student each Fall</a:t>
            </a:r>
          </a:p>
          <a:p>
            <a:r>
              <a:rPr lang="en-US" dirty="0"/>
              <a:t>Level I Fieldwork </a:t>
            </a:r>
          </a:p>
          <a:p>
            <a:pPr lvl="1"/>
            <a:r>
              <a:rPr lang="en-US" dirty="0"/>
              <a:t>Pediatric (Winter)</a:t>
            </a:r>
          </a:p>
          <a:p>
            <a:pPr lvl="2"/>
            <a:r>
              <a:rPr lang="en-US" dirty="0"/>
              <a:t>February- April</a:t>
            </a:r>
          </a:p>
          <a:p>
            <a:pPr lvl="2"/>
            <a:r>
              <a:rPr lang="en-US" dirty="0"/>
              <a:t>20 hours, suggested schedule 2-4 hrs./wk.</a:t>
            </a:r>
          </a:p>
          <a:p>
            <a:pPr lvl="1"/>
            <a:r>
              <a:rPr lang="en-US" dirty="0"/>
              <a:t>Adult (Fall)</a:t>
            </a:r>
          </a:p>
          <a:p>
            <a:pPr lvl="2"/>
            <a:r>
              <a:rPr lang="en-US" dirty="0"/>
              <a:t>September-December</a:t>
            </a:r>
          </a:p>
          <a:p>
            <a:pPr lvl="2"/>
            <a:r>
              <a:rPr lang="en-US" dirty="0"/>
              <a:t>70 hours, suggested schedule 8 hrs./wk.</a:t>
            </a:r>
          </a:p>
          <a:p>
            <a:pPr lvl="1"/>
            <a:r>
              <a:rPr lang="en-US" dirty="0"/>
              <a:t>Psychological &amp; Social Factors (Fall)</a:t>
            </a:r>
          </a:p>
          <a:p>
            <a:pPr lvl="2"/>
            <a:r>
              <a:rPr lang="en-US" dirty="0"/>
              <a:t>September-December</a:t>
            </a:r>
          </a:p>
          <a:p>
            <a:pPr lvl="2"/>
            <a:r>
              <a:rPr lang="en-US" dirty="0"/>
              <a:t>Small group experience, schedule varies</a:t>
            </a:r>
          </a:p>
          <a:p>
            <a:r>
              <a:rPr lang="en-US" dirty="0"/>
              <a:t>Level II Fieldwork</a:t>
            </a:r>
          </a:p>
          <a:p>
            <a:pPr lvl="1"/>
            <a:r>
              <a:rPr lang="en-US" dirty="0"/>
              <a:t>January – March</a:t>
            </a:r>
          </a:p>
          <a:p>
            <a:pPr lvl="1"/>
            <a:r>
              <a:rPr lang="en-US" dirty="0"/>
              <a:t>April – June  </a:t>
            </a:r>
          </a:p>
          <a:p>
            <a:pPr marL="45720" indent="0">
              <a:buNone/>
            </a:pPr>
            <a:endParaRPr lang="en-US"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38401" y="320999"/>
            <a:ext cx="1792287" cy="1047103"/>
          </a:xfrm>
          <a:prstGeom prst="rect">
            <a:avLst/>
          </a:prstGeom>
        </p:spPr>
      </p:pic>
      <p:pic>
        <p:nvPicPr>
          <p:cNvPr id="17" name="Audio 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15600" y="5988158"/>
            <a:ext cx="487362" cy="487362"/>
          </a:xfrm>
          <a:prstGeom prst="rect">
            <a:avLst/>
          </a:prstGeom>
        </p:spPr>
      </p:pic>
    </p:spTree>
    <p:extLst>
      <p:ext uri="{BB962C8B-B14F-4D97-AF65-F5344CB8AC3E}">
        <p14:creationId xmlns:p14="http://schemas.microsoft.com/office/powerpoint/2010/main" val="900122371"/>
      </p:ext>
    </p:extLst>
  </p:cSld>
  <p:clrMapOvr>
    <a:masterClrMapping/>
  </p:clrMapOvr>
  <mc:AlternateContent xmlns:mc="http://schemas.openxmlformats.org/markup-compatibility/2006">
    <mc:Choice xmlns:p14="http://schemas.microsoft.com/office/powerpoint/2010/main" Requires="p14">
      <p:transition spd="slow" p14:dur="2000" advClick="0" advTm="73591"/>
    </mc:Choice>
    <mc:Fallback>
      <p:transition spd="slow" advClick="0" advTm="735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ty">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184</TotalTime>
  <Words>1583</Words>
  <Application>Microsoft Office PowerPoint</Application>
  <PresentationFormat>Widescreen</PresentationFormat>
  <Paragraphs>275</Paragraphs>
  <Slides>20</Slides>
  <Notes>6</Notes>
  <HiddenSlides>0</HiddenSlides>
  <MMClips>19</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20</vt:i4>
      </vt:variant>
    </vt:vector>
  </HeadingPairs>
  <TitlesOfParts>
    <vt:vector size="30" baseType="lpstr">
      <vt:lpstr>Arial</vt:lpstr>
      <vt:lpstr>Calibri</vt:lpstr>
      <vt:lpstr>Calibri Light</vt:lpstr>
      <vt:lpstr>Franklin Gothic Book</vt:lpstr>
      <vt:lpstr>Libre Baskerville</vt:lpstr>
      <vt:lpstr>Libre Franklin</vt:lpstr>
      <vt:lpstr>Noto Sans Symbols</vt:lpstr>
      <vt:lpstr>Perpetua</vt:lpstr>
      <vt:lpstr>Wingdings 2</vt:lpstr>
      <vt:lpstr>Equity</vt:lpstr>
      <vt:lpstr>PowerPoint Presentation</vt:lpstr>
      <vt:lpstr>Michigan OTA Programs</vt:lpstr>
      <vt:lpstr>      Baker College Muskegon</vt:lpstr>
      <vt:lpstr>PowerPoint Presentation</vt:lpstr>
      <vt:lpstr>PowerPoint Presentation</vt:lpstr>
      <vt:lpstr>PowerPoint Presentation</vt:lpstr>
      <vt:lpstr>              Mott Community College </vt:lpstr>
      <vt:lpstr>Michigan OT Programs</vt:lpstr>
      <vt:lpstr>Baker College Flint/Auburn Hills</vt:lpstr>
      <vt:lpstr>PowerPoint Presentation</vt:lpstr>
      <vt:lpstr>Eastern Michigan University</vt:lpstr>
      <vt:lpstr>PowerPoint Presentation</vt:lpstr>
      <vt:lpstr>Concordia University Ann Arbor</vt:lpstr>
      <vt:lpstr>Saginaw Valley State University</vt:lpstr>
      <vt:lpstr>SVSU's Level I Fieldwork Model</vt:lpstr>
      <vt:lpstr>   Doctor of Occupational Therapy (OTD)</vt:lpstr>
      <vt:lpstr>          </vt:lpstr>
      <vt:lpstr>Wayne State University</vt:lpstr>
      <vt:lpstr>Wayne State University, Level I Fieldwork</vt:lpstr>
      <vt:lpstr>Western Michigan University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Breanna Chycinski</dc:creator>
  <cp:lastModifiedBy>Breanna Chycinski</cp:lastModifiedBy>
  <cp:revision>38</cp:revision>
  <dcterms:created xsi:type="dcterms:W3CDTF">2020-04-14T14:41:16Z</dcterms:created>
  <dcterms:modified xsi:type="dcterms:W3CDTF">2020-05-22T19:10:17Z</dcterms:modified>
</cp:coreProperties>
</file>